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304" r:id="rId5"/>
    <p:sldId id="259" r:id="rId6"/>
    <p:sldId id="269" r:id="rId7"/>
    <p:sldId id="260" r:id="rId8"/>
    <p:sldId id="267" r:id="rId9"/>
    <p:sldId id="265" r:id="rId10"/>
    <p:sldId id="266" r:id="rId11"/>
    <p:sldId id="263" r:id="rId12"/>
    <p:sldId id="264" r:id="rId13"/>
    <p:sldId id="272" r:id="rId14"/>
    <p:sldId id="268" r:id="rId15"/>
    <p:sldId id="305" r:id="rId16"/>
    <p:sldId id="270" r:id="rId17"/>
    <p:sldId id="271" r:id="rId18"/>
    <p:sldId id="262" r:id="rId19"/>
    <p:sldId id="273" r:id="rId20"/>
    <p:sldId id="274" r:id="rId21"/>
    <p:sldId id="261" r:id="rId22"/>
    <p:sldId id="275" r:id="rId23"/>
    <p:sldId id="276" r:id="rId24"/>
    <p:sldId id="277" r:id="rId25"/>
    <p:sldId id="293" r:id="rId26"/>
    <p:sldId id="278" r:id="rId27"/>
    <p:sldId id="279" r:id="rId28"/>
    <p:sldId id="281" r:id="rId29"/>
    <p:sldId id="280" r:id="rId30"/>
    <p:sldId id="282" r:id="rId31"/>
    <p:sldId id="284" r:id="rId32"/>
    <p:sldId id="285" r:id="rId33"/>
    <p:sldId id="286" r:id="rId34"/>
    <p:sldId id="287" r:id="rId35"/>
    <p:sldId id="306" r:id="rId36"/>
    <p:sldId id="288" r:id="rId37"/>
    <p:sldId id="291" r:id="rId38"/>
    <p:sldId id="292" r:id="rId39"/>
    <p:sldId id="289" r:id="rId40"/>
    <p:sldId id="290" r:id="rId41"/>
    <p:sldId id="294" r:id="rId42"/>
    <p:sldId id="295" r:id="rId43"/>
    <p:sldId id="296" r:id="rId44"/>
    <p:sldId id="297" r:id="rId45"/>
    <p:sldId id="298" r:id="rId46"/>
    <p:sldId id="299" r:id="rId47"/>
    <p:sldId id="301" r:id="rId48"/>
    <p:sldId id="302" r:id="rId49"/>
    <p:sldId id="300" r:id="rId50"/>
    <p:sldId id="30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4660"/>
  </p:normalViewPr>
  <p:slideViewPr>
    <p:cSldViewPr snapToGrid="0">
      <p:cViewPr varScale="1">
        <p:scale>
          <a:sx n="73" d="100"/>
          <a:sy n="73" d="100"/>
        </p:scale>
        <p:origin x="5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BF95A5-68A9-4DF5-9AE1-6219049F3488}" type="doc">
      <dgm:prSet loTypeId="urn:microsoft.com/office/officeart/2005/8/layout/bProcess4" loCatId="process" qsTypeId="urn:microsoft.com/office/officeart/2005/8/quickstyle/simple1" qsCatId="simple" csTypeId="urn:microsoft.com/office/officeart/2005/8/colors/colorful1" csCatId="colorful" phldr="1"/>
      <dgm:spPr/>
      <dgm:t>
        <a:bodyPr/>
        <a:lstStyle/>
        <a:p>
          <a:endParaRPr lang="en-IN"/>
        </a:p>
      </dgm:t>
    </dgm:pt>
    <dgm:pt modelId="{6BA0C07B-377C-4217-B7A3-8DBECF48B0A3}">
      <dgm:prSet phldrT="[Text]" custT="1"/>
      <dgm:spPr/>
      <dgm:t>
        <a:bodyPr/>
        <a:lstStyle/>
        <a:p>
          <a:r>
            <a:rPr lang="en-IN" sz="1400"/>
            <a:t>Start</a:t>
          </a:r>
        </a:p>
      </dgm:t>
    </dgm:pt>
    <dgm:pt modelId="{1D67E522-67A6-44A2-8A16-B9DEF71612AE}" type="parTrans" cxnId="{1550A740-1A4A-4A66-8B54-FF76AD969907}">
      <dgm:prSet/>
      <dgm:spPr/>
      <dgm:t>
        <a:bodyPr/>
        <a:lstStyle/>
        <a:p>
          <a:endParaRPr lang="en-IN"/>
        </a:p>
      </dgm:t>
    </dgm:pt>
    <dgm:pt modelId="{A02D89B3-49DD-4657-BAA4-184936666B72}" type="sibTrans" cxnId="{1550A740-1A4A-4A66-8B54-FF76AD969907}">
      <dgm:prSet/>
      <dgm:spPr/>
      <dgm:t>
        <a:bodyPr/>
        <a:lstStyle/>
        <a:p>
          <a:endParaRPr lang="en-IN"/>
        </a:p>
      </dgm:t>
    </dgm:pt>
    <dgm:pt modelId="{313F0436-4F02-49A7-B45D-79DC145AF4AA}">
      <dgm:prSet phldrT="[Text]" custT="1"/>
      <dgm:spPr/>
      <dgm:t>
        <a:bodyPr/>
        <a:lstStyle/>
        <a:p>
          <a:r>
            <a:rPr lang="en-IN" sz="1400"/>
            <a:t>Convert to Lowercase</a:t>
          </a:r>
        </a:p>
      </dgm:t>
    </dgm:pt>
    <dgm:pt modelId="{A61F9B51-D94B-44D0-9E27-2E199DE0EA56}" type="parTrans" cxnId="{9D1B9E8E-D843-4A78-9347-2E2394ABD27A}">
      <dgm:prSet/>
      <dgm:spPr/>
      <dgm:t>
        <a:bodyPr/>
        <a:lstStyle/>
        <a:p>
          <a:endParaRPr lang="en-IN"/>
        </a:p>
      </dgm:t>
    </dgm:pt>
    <dgm:pt modelId="{D5A3C7C7-5153-4CFA-B2C5-52F5DAA8A0F6}" type="sibTrans" cxnId="{9D1B9E8E-D843-4A78-9347-2E2394ABD27A}">
      <dgm:prSet/>
      <dgm:spPr/>
      <dgm:t>
        <a:bodyPr/>
        <a:lstStyle/>
        <a:p>
          <a:endParaRPr lang="en-IN"/>
        </a:p>
      </dgm:t>
    </dgm:pt>
    <dgm:pt modelId="{3BA32B5D-9A32-43AF-85B6-957786313498}">
      <dgm:prSet phldrT="[Text]" custT="1"/>
      <dgm:spPr/>
      <dgm:t>
        <a:bodyPr/>
        <a:lstStyle/>
        <a:p>
          <a:r>
            <a:rPr lang="en-IN" sz="1400"/>
            <a:t>Remove URL</a:t>
          </a:r>
        </a:p>
      </dgm:t>
    </dgm:pt>
    <dgm:pt modelId="{7BF98329-67C8-49B7-93C0-09A0C4989DE1}" type="parTrans" cxnId="{442A1DDD-3018-4375-AB84-513CE3044089}">
      <dgm:prSet/>
      <dgm:spPr/>
      <dgm:t>
        <a:bodyPr/>
        <a:lstStyle/>
        <a:p>
          <a:endParaRPr lang="en-IN"/>
        </a:p>
      </dgm:t>
    </dgm:pt>
    <dgm:pt modelId="{240790CF-67B4-4108-88B1-5DD47D2D17E8}" type="sibTrans" cxnId="{442A1DDD-3018-4375-AB84-513CE3044089}">
      <dgm:prSet/>
      <dgm:spPr/>
      <dgm:t>
        <a:bodyPr/>
        <a:lstStyle/>
        <a:p>
          <a:endParaRPr lang="en-IN"/>
        </a:p>
      </dgm:t>
    </dgm:pt>
    <dgm:pt modelId="{8E3C5C70-DC25-4837-A331-67F6985CD781}">
      <dgm:prSet phldrT="[Text]" custT="1"/>
      <dgm:spPr/>
      <dgm:t>
        <a:bodyPr/>
        <a:lstStyle/>
        <a:p>
          <a:r>
            <a:rPr lang="en-IN" sz="1400"/>
            <a:t>Remove Emojis and Emotiocons</a:t>
          </a:r>
        </a:p>
      </dgm:t>
    </dgm:pt>
    <dgm:pt modelId="{7CC300E9-6093-477D-B58F-BD7036C48C03}" type="parTrans" cxnId="{A40EEC1A-783A-4E81-979C-649CF2DF33BC}">
      <dgm:prSet/>
      <dgm:spPr/>
      <dgm:t>
        <a:bodyPr/>
        <a:lstStyle/>
        <a:p>
          <a:endParaRPr lang="en-IN"/>
        </a:p>
      </dgm:t>
    </dgm:pt>
    <dgm:pt modelId="{4A45BCAF-4530-4ACF-959E-7965E583FDC0}" type="sibTrans" cxnId="{A40EEC1A-783A-4E81-979C-649CF2DF33BC}">
      <dgm:prSet/>
      <dgm:spPr/>
      <dgm:t>
        <a:bodyPr/>
        <a:lstStyle/>
        <a:p>
          <a:endParaRPr lang="en-IN"/>
        </a:p>
      </dgm:t>
    </dgm:pt>
    <dgm:pt modelId="{A57499AF-A478-4594-BCFC-DE4756AC3EF4}">
      <dgm:prSet phldrT="[Text]" custT="1"/>
      <dgm:spPr/>
      <dgm:t>
        <a:bodyPr/>
        <a:lstStyle/>
        <a:p>
          <a:r>
            <a:rPr lang="en-IN" sz="1400"/>
            <a:t>Remove newline characters and extraneous whitespaces</a:t>
          </a:r>
        </a:p>
      </dgm:t>
    </dgm:pt>
    <dgm:pt modelId="{6300B7F7-3038-437C-8714-D10807AE3D47}" type="parTrans" cxnId="{0D1D837F-1D11-4C57-9D34-E16C1CBDA437}">
      <dgm:prSet/>
      <dgm:spPr/>
      <dgm:t>
        <a:bodyPr/>
        <a:lstStyle/>
        <a:p>
          <a:endParaRPr lang="en-IN"/>
        </a:p>
      </dgm:t>
    </dgm:pt>
    <dgm:pt modelId="{330DDF1F-F573-4D6B-9453-5DDFD5396A75}" type="sibTrans" cxnId="{0D1D837F-1D11-4C57-9D34-E16C1CBDA437}">
      <dgm:prSet/>
      <dgm:spPr/>
      <dgm:t>
        <a:bodyPr/>
        <a:lstStyle/>
        <a:p>
          <a:endParaRPr lang="en-IN"/>
        </a:p>
      </dgm:t>
    </dgm:pt>
    <dgm:pt modelId="{D59C82AB-DA8B-4B19-B456-E21870A52D2D}">
      <dgm:prSet phldrT="[Text]" custT="1"/>
      <dgm:spPr/>
      <dgm:t>
        <a:bodyPr/>
        <a:lstStyle/>
        <a:p>
          <a:r>
            <a:rPr lang="en-IN" sz="1400"/>
            <a:t>Tokenize</a:t>
          </a:r>
        </a:p>
      </dgm:t>
    </dgm:pt>
    <dgm:pt modelId="{B74053D4-3E12-471E-B9D1-2DCA577ADF98}" type="parTrans" cxnId="{F3A69FF7-26B2-40E3-90C0-2F3F15A0B917}">
      <dgm:prSet/>
      <dgm:spPr/>
      <dgm:t>
        <a:bodyPr/>
        <a:lstStyle/>
        <a:p>
          <a:endParaRPr lang="en-IN"/>
        </a:p>
      </dgm:t>
    </dgm:pt>
    <dgm:pt modelId="{D142E456-E7D6-4ED4-8F37-C247FA63EE5D}" type="sibTrans" cxnId="{F3A69FF7-26B2-40E3-90C0-2F3F15A0B917}">
      <dgm:prSet/>
      <dgm:spPr/>
      <dgm:t>
        <a:bodyPr/>
        <a:lstStyle/>
        <a:p>
          <a:endParaRPr lang="en-IN"/>
        </a:p>
      </dgm:t>
    </dgm:pt>
    <dgm:pt modelId="{B28A8707-6505-43EC-9F6B-7F0753AB15A8}">
      <dgm:prSet phldrT="[Text]" custT="1"/>
      <dgm:spPr/>
      <dgm:t>
        <a:bodyPr/>
        <a:lstStyle/>
        <a:p>
          <a:r>
            <a:rPr lang="en-IN" sz="1400"/>
            <a:t>Remove Stopwords and Punctuations</a:t>
          </a:r>
        </a:p>
      </dgm:t>
    </dgm:pt>
    <dgm:pt modelId="{0195A143-D671-4848-84CE-DE46D1FD1C84}" type="parTrans" cxnId="{98215C76-A4C5-4E59-94AA-874257F9EFDB}">
      <dgm:prSet/>
      <dgm:spPr/>
      <dgm:t>
        <a:bodyPr/>
        <a:lstStyle/>
        <a:p>
          <a:endParaRPr lang="en-IN"/>
        </a:p>
      </dgm:t>
    </dgm:pt>
    <dgm:pt modelId="{7AC8FB27-1DD8-451F-A7DF-3B265218C587}" type="sibTrans" cxnId="{98215C76-A4C5-4E59-94AA-874257F9EFDB}">
      <dgm:prSet/>
      <dgm:spPr/>
      <dgm:t>
        <a:bodyPr/>
        <a:lstStyle/>
        <a:p>
          <a:endParaRPr lang="en-IN"/>
        </a:p>
      </dgm:t>
    </dgm:pt>
    <dgm:pt modelId="{6FBDB9BE-934F-4465-BB72-B411D3FAFD74}">
      <dgm:prSet phldrT="[Text]" custT="1"/>
      <dgm:spPr/>
      <dgm:t>
        <a:bodyPr/>
        <a:lstStyle/>
        <a:p>
          <a:r>
            <a:rPr lang="en-IN" sz="1400"/>
            <a:t>Lemmatization</a:t>
          </a:r>
        </a:p>
      </dgm:t>
    </dgm:pt>
    <dgm:pt modelId="{B2F2BA5E-6285-42DF-B842-EDFF729703D8}" type="parTrans" cxnId="{0CAEE3FB-62C0-4E27-935D-4C88222A98C9}">
      <dgm:prSet/>
      <dgm:spPr/>
      <dgm:t>
        <a:bodyPr/>
        <a:lstStyle/>
        <a:p>
          <a:endParaRPr lang="en-IN"/>
        </a:p>
      </dgm:t>
    </dgm:pt>
    <dgm:pt modelId="{EDC37967-2187-40A2-BDAB-EEEDA1844273}" type="sibTrans" cxnId="{0CAEE3FB-62C0-4E27-935D-4C88222A98C9}">
      <dgm:prSet/>
      <dgm:spPr/>
      <dgm:t>
        <a:bodyPr/>
        <a:lstStyle/>
        <a:p>
          <a:endParaRPr lang="en-IN"/>
        </a:p>
      </dgm:t>
    </dgm:pt>
    <dgm:pt modelId="{3968814D-7FBF-4957-8DC8-2FF0062B2DF3}">
      <dgm:prSet phldrT="[Text]" custT="1"/>
      <dgm:spPr/>
      <dgm:t>
        <a:bodyPr/>
        <a:lstStyle/>
        <a:p>
          <a:r>
            <a:rPr lang="en-IN" sz="1400"/>
            <a:t>Stop</a:t>
          </a:r>
        </a:p>
      </dgm:t>
    </dgm:pt>
    <dgm:pt modelId="{3C28B32A-5271-4D1A-94F1-DF1ABC590788}" type="parTrans" cxnId="{1ED55FC4-F139-4629-A9EE-BF3370251F61}">
      <dgm:prSet/>
      <dgm:spPr/>
      <dgm:t>
        <a:bodyPr/>
        <a:lstStyle/>
        <a:p>
          <a:endParaRPr lang="en-IN"/>
        </a:p>
      </dgm:t>
    </dgm:pt>
    <dgm:pt modelId="{9C1270FB-1BC3-41CC-83DE-EF3432E6BF0D}" type="sibTrans" cxnId="{1ED55FC4-F139-4629-A9EE-BF3370251F61}">
      <dgm:prSet/>
      <dgm:spPr/>
      <dgm:t>
        <a:bodyPr/>
        <a:lstStyle/>
        <a:p>
          <a:endParaRPr lang="en-IN"/>
        </a:p>
      </dgm:t>
    </dgm:pt>
    <dgm:pt modelId="{DD2C713B-4DDF-48F9-8715-2659506D9D4E}" type="pres">
      <dgm:prSet presAssocID="{4BBF95A5-68A9-4DF5-9AE1-6219049F3488}" presName="Name0" presStyleCnt="0">
        <dgm:presLayoutVars>
          <dgm:dir/>
          <dgm:resizeHandles/>
        </dgm:presLayoutVars>
      </dgm:prSet>
      <dgm:spPr/>
    </dgm:pt>
    <dgm:pt modelId="{FA40D660-BD58-457E-AC61-089E2D7FCDC9}" type="pres">
      <dgm:prSet presAssocID="{6BA0C07B-377C-4217-B7A3-8DBECF48B0A3}" presName="compNode" presStyleCnt="0"/>
      <dgm:spPr/>
    </dgm:pt>
    <dgm:pt modelId="{D7614B52-59FB-41F6-B4F4-B09A1AE945BE}" type="pres">
      <dgm:prSet presAssocID="{6BA0C07B-377C-4217-B7A3-8DBECF48B0A3}" presName="dummyConnPt" presStyleCnt="0"/>
      <dgm:spPr/>
    </dgm:pt>
    <dgm:pt modelId="{DAD6EC55-375C-4BBB-A9C8-272D7F300C39}" type="pres">
      <dgm:prSet presAssocID="{6BA0C07B-377C-4217-B7A3-8DBECF48B0A3}" presName="node" presStyleLbl="node1" presStyleIdx="0" presStyleCnt="9">
        <dgm:presLayoutVars>
          <dgm:bulletEnabled val="1"/>
        </dgm:presLayoutVars>
      </dgm:prSet>
      <dgm:spPr/>
    </dgm:pt>
    <dgm:pt modelId="{C331D29A-6355-4023-9A72-6C5F92757899}" type="pres">
      <dgm:prSet presAssocID="{A02D89B3-49DD-4657-BAA4-184936666B72}" presName="sibTrans" presStyleLbl="bgSibTrans2D1" presStyleIdx="0" presStyleCnt="8"/>
      <dgm:spPr/>
    </dgm:pt>
    <dgm:pt modelId="{BFD858BE-EF95-4B6D-B199-D5C54878F425}" type="pres">
      <dgm:prSet presAssocID="{313F0436-4F02-49A7-B45D-79DC145AF4AA}" presName="compNode" presStyleCnt="0"/>
      <dgm:spPr/>
    </dgm:pt>
    <dgm:pt modelId="{B266CBF8-2074-4262-B953-A27E59B5A83C}" type="pres">
      <dgm:prSet presAssocID="{313F0436-4F02-49A7-B45D-79DC145AF4AA}" presName="dummyConnPt" presStyleCnt="0"/>
      <dgm:spPr/>
    </dgm:pt>
    <dgm:pt modelId="{CCE7D3C2-99FD-430E-9F25-6F510FE952E8}" type="pres">
      <dgm:prSet presAssocID="{313F0436-4F02-49A7-B45D-79DC145AF4AA}" presName="node" presStyleLbl="node1" presStyleIdx="1" presStyleCnt="9">
        <dgm:presLayoutVars>
          <dgm:bulletEnabled val="1"/>
        </dgm:presLayoutVars>
      </dgm:prSet>
      <dgm:spPr/>
    </dgm:pt>
    <dgm:pt modelId="{9D46838A-B586-4E74-92ED-45E5CA70D695}" type="pres">
      <dgm:prSet presAssocID="{D5A3C7C7-5153-4CFA-B2C5-52F5DAA8A0F6}" presName="sibTrans" presStyleLbl="bgSibTrans2D1" presStyleIdx="1" presStyleCnt="8"/>
      <dgm:spPr/>
    </dgm:pt>
    <dgm:pt modelId="{00298C08-4365-4603-AE47-2B5CB5340EEC}" type="pres">
      <dgm:prSet presAssocID="{3BA32B5D-9A32-43AF-85B6-957786313498}" presName="compNode" presStyleCnt="0"/>
      <dgm:spPr/>
    </dgm:pt>
    <dgm:pt modelId="{0548DED0-29E0-4411-94B4-EB7352FCFEDE}" type="pres">
      <dgm:prSet presAssocID="{3BA32B5D-9A32-43AF-85B6-957786313498}" presName="dummyConnPt" presStyleCnt="0"/>
      <dgm:spPr/>
    </dgm:pt>
    <dgm:pt modelId="{110FBEA8-86A4-4A96-8CE5-A109DF3DA594}" type="pres">
      <dgm:prSet presAssocID="{3BA32B5D-9A32-43AF-85B6-957786313498}" presName="node" presStyleLbl="node1" presStyleIdx="2" presStyleCnt="9">
        <dgm:presLayoutVars>
          <dgm:bulletEnabled val="1"/>
        </dgm:presLayoutVars>
      </dgm:prSet>
      <dgm:spPr/>
    </dgm:pt>
    <dgm:pt modelId="{4167D469-0337-4596-95B9-77AADD9A55B8}" type="pres">
      <dgm:prSet presAssocID="{240790CF-67B4-4108-88B1-5DD47D2D17E8}" presName="sibTrans" presStyleLbl="bgSibTrans2D1" presStyleIdx="2" presStyleCnt="8"/>
      <dgm:spPr/>
    </dgm:pt>
    <dgm:pt modelId="{25902477-2CCC-4610-B160-702F2C157D0B}" type="pres">
      <dgm:prSet presAssocID="{8E3C5C70-DC25-4837-A331-67F6985CD781}" presName="compNode" presStyleCnt="0"/>
      <dgm:spPr/>
    </dgm:pt>
    <dgm:pt modelId="{48C39690-2C0A-462F-BE3E-9512A6394613}" type="pres">
      <dgm:prSet presAssocID="{8E3C5C70-DC25-4837-A331-67F6985CD781}" presName="dummyConnPt" presStyleCnt="0"/>
      <dgm:spPr/>
    </dgm:pt>
    <dgm:pt modelId="{4C2B94D4-D968-4845-B345-259ADC60124F}" type="pres">
      <dgm:prSet presAssocID="{8E3C5C70-DC25-4837-A331-67F6985CD781}" presName="node" presStyleLbl="node1" presStyleIdx="3" presStyleCnt="9">
        <dgm:presLayoutVars>
          <dgm:bulletEnabled val="1"/>
        </dgm:presLayoutVars>
      </dgm:prSet>
      <dgm:spPr/>
    </dgm:pt>
    <dgm:pt modelId="{EE25F8AA-AB8C-4FAB-AB17-A51FFF57A921}" type="pres">
      <dgm:prSet presAssocID="{4A45BCAF-4530-4ACF-959E-7965E583FDC0}" presName="sibTrans" presStyleLbl="bgSibTrans2D1" presStyleIdx="3" presStyleCnt="8"/>
      <dgm:spPr/>
    </dgm:pt>
    <dgm:pt modelId="{3E2E78C0-D179-4E66-9C35-A87EAE07981E}" type="pres">
      <dgm:prSet presAssocID="{A57499AF-A478-4594-BCFC-DE4756AC3EF4}" presName="compNode" presStyleCnt="0"/>
      <dgm:spPr/>
    </dgm:pt>
    <dgm:pt modelId="{BD35EF50-215D-4170-BFCE-DC032E6299C2}" type="pres">
      <dgm:prSet presAssocID="{A57499AF-A478-4594-BCFC-DE4756AC3EF4}" presName="dummyConnPt" presStyleCnt="0"/>
      <dgm:spPr/>
    </dgm:pt>
    <dgm:pt modelId="{98A5CFFA-0133-49C0-9DB0-4A4704513CB0}" type="pres">
      <dgm:prSet presAssocID="{A57499AF-A478-4594-BCFC-DE4756AC3EF4}" presName="node" presStyleLbl="node1" presStyleIdx="4" presStyleCnt="9">
        <dgm:presLayoutVars>
          <dgm:bulletEnabled val="1"/>
        </dgm:presLayoutVars>
      </dgm:prSet>
      <dgm:spPr/>
    </dgm:pt>
    <dgm:pt modelId="{5AFED137-8335-429D-B253-03546CBF9B3C}" type="pres">
      <dgm:prSet presAssocID="{330DDF1F-F573-4D6B-9453-5DDFD5396A75}" presName="sibTrans" presStyleLbl="bgSibTrans2D1" presStyleIdx="4" presStyleCnt="8"/>
      <dgm:spPr/>
    </dgm:pt>
    <dgm:pt modelId="{37CD2CC0-D446-4541-97E1-6E1D78D09FDC}" type="pres">
      <dgm:prSet presAssocID="{D59C82AB-DA8B-4B19-B456-E21870A52D2D}" presName="compNode" presStyleCnt="0"/>
      <dgm:spPr/>
    </dgm:pt>
    <dgm:pt modelId="{572FDBC4-78AA-4B84-B165-861CE32891A3}" type="pres">
      <dgm:prSet presAssocID="{D59C82AB-DA8B-4B19-B456-E21870A52D2D}" presName="dummyConnPt" presStyleCnt="0"/>
      <dgm:spPr/>
    </dgm:pt>
    <dgm:pt modelId="{89D8B586-008C-4C0F-AAE3-EC8D6DAC0756}" type="pres">
      <dgm:prSet presAssocID="{D59C82AB-DA8B-4B19-B456-E21870A52D2D}" presName="node" presStyleLbl="node1" presStyleIdx="5" presStyleCnt="9">
        <dgm:presLayoutVars>
          <dgm:bulletEnabled val="1"/>
        </dgm:presLayoutVars>
      </dgm:prSet>
      <dgm:spPr/>
    </dgm:pt>
    <dgm:pt modelId="{7C014368-B529-4D86-BF35-286C76A4E4CB}" type="pres">
      <dgm:prSet presAssocID="{D142E456-E7D6-4ED4-8F37-C247FA63EE5D}" presName="sibTrans" presStyleLbl="bgSibTrans2D1" presStyleIdx="5" presStyleCnt="8"/>
      <dgm:spPr/>
    </dgm:pt>
    <dgm:pt modelId="{88BAE10A-C5E5-452C-B58B-5A4CA7A914C0}" type="pres">
      <dgm:prSet presAssocID="{B28A8707-6505-43EC-9F6B-7F0753AB15A8}" presName="compNode" presStyleCnt="0"/>
      <dgm:spPr/>
    </dgm:pt>
    <dgm:pt modelId="{F6427746-23E9-4DBA-B564-96CE90C866FF}" type="pres">
      <dgm:prSet presAssocID="{B28A8707-6505-43EC-9F6B-7F0753AB15A8}" presName="dummyConnPt" presStyleCnt="0"/>
      <dgm:spPr/>
    </dgm:pt>
    <dgm:pt modelId="{13F62B9B-1990-433F-A2E8-00F5BFAD456B}" type="pres">
      <dgm:prSet presAssocID="{B28A8707-6505-43EC-9F6B-7F0753AB15A8}" presName="node" presStyleLbl="node1" presStyleIdx="6" presStyleCnt="9">
        <dgm:presLayoutVars>
          <dgm:bulletEnabled val="1"/>
        </dgm:presLayoutVars>
      </dgm:prSet>
      <dgm:spPr/>
    </dgm:pt>
    <dgm:pt modelId="{D2FB622D-06D8-42B3-BADA-514EEDBA5BFE}" type="pres">
      <dgm:prSet presAssocID="{7AC8FB27-1DD8-451F-A7DF-3B265218C587}" presName="sibTrans" presStyleLbl="bgSibTrans2D1" presStyleIdx="6" presStyleCnt="8"/>
      <dgm:spPr/>
    </dgm:pt>
    <dgm:pt modelId="{6F22F09F-C280-477B-A606-EAE93555EEC3}" type="pres">
      <dgm:prSet presAssocID="{6FBDB9BE-934F-4465-BB72-B411D3FAFD74}" presName="compNode" presStyleCnt="0"/>
      <dgm:spPr/>
    </dgm:pt>
    <dgm:pt modelId="{0E3D11A0-3D83-4B4C-9489-6C9B94BDCA2F}" type="pres">
      <dgm:prSet presAssocID="{6FBDB9BE-934F-4465-BB72-B411D3FAFD74}" presName="dummyConnPt" presStyleCnt="0"/>
      <dgm:spPr/>
    </dgm:pt>
    <dgm:pt modelId="{7221D6E4-BB65-443C-95E9-F074476F2D7F}" type="pres">
      <dgm:prSet presAssocID="{6FBDB9BE-934F-4465-BB72-B411D3FAFD74}" presName="node" presStyleLbl="node1" presStyleIdx="7" presStyleCnt="9">
        <dgm:presLayoutVars>
          <dgm:bulletEnabled val="1"/>
        </dgm:presLayoutVars>
      </dgm:prSet>
      <dgm:spPr/>
    </dgm:pt>
    <dgm:pt modelId="{CD5184A9-9A64-4565-9FD2-14DA7D7A1125}" type="pres">
      <dgm:prSet presAssocID="{EDC37967-2187-40A2-BDAB-EEEDA1844273}" presName="sibTrans" presStyleLbl="bgSibTrans2D1" presStyleIdx="7" presStyleCnt="8"/>
      <dgm:spPr/>
    </dgm:pt>
    <dgm:pt modelId="{C2DCA3B2-3073-4AAF-84DE-8940C1C7C357}" type="pres">
      <dgm:prSet presAssocID="{3968814D-7FBF-4957-8DC8-2FF0062B2DF3}" presName="compNode" presStyleCnt="0"/>
      <dgm:spPr/>
    </dgm:pt>
    <dgm:pt modelId="{B45F321F-67E3-4026-A9A6-CAEAC4B27F23}" type="pres">
      <dgm:prSet presAssocID="{3968814D-7FBF-4957-8DC8-2FF0062B2DF3}" presName="dummyConnPt" presStyleCnt="0"/>
      <dgm:spPr/>
    </dgm:pt>
    <dgm:pt modelId="{1F614A63-B448-4E79-9FA6-8E0E91489091}" type="pres">
      <dgm:prSet presAssocID="{3968814D-7FBF-4957-8DC8-2FF0062B2DF3}" presName="node" presStyleLbl="node1" presStyleIdx="8" presStyleCnt="9">
        <dgm:presLayoutVars>
          <dgm:bulletEnabled val="1"/>
        </dgm:presLayoutVars>
      </dgm:prSet>
      <dgm:spPr/>
    </dgm:pt>
  </dgm:ptLst>
  <dgm:cxnLst>
    <dgm:cxn modelId="{F89E4007-9239-496A-92F7-C9B952687EDE}" type="presOf" srcId="{7AC8FB27-1DD8-451F-A7DF-3B265218C587}" destId="{D2FB622D-06D8-42B3-BADA-514EEDBA5BFE}" srcOrd="0" destOrd="0" presId="urn:microsoft.com/office/officeart/2005/8/layout/bProcess4"/>
    <dgm:cxn modelId="{B6F15C07-959B-4DBA-8C98-AFF4945AB60D}" type="presOf" srcId="{D142E456-E7D6-4ED4-8F37-C247FA63EE5D}" destId="{7C014368-B529-4D86-BF35-286C76A4E4CB}" srcOrd="0" destOrd="0" presId="urn:microsoft.com/office/officeart/2005/8/layout/bProcess4"/>
    <dgm:cxn modelId="{3B1FB80D-8D03-4E40-AE4E-30D62A519277}" type="presOf" srcId="{B28A8707-6505-43EC-9F6B-7F0753AB15A8}" destId="{13F62B9B-1990-433F-A2E8-00F5BFAD456B}" srcOrd="0" destOrd="0" presId="urn:microsoft.com/office/officeart/2005/8/layout/bProcess4"/>
    <dgm:cxn modelId="{B59D5317-93CB-44BB-9CCF-0C7637E99F7C}" type="presOf" srcId="{D59C82AB-DA8B-4B19-B456-E21870A52D2D}" destId="{89D8B586-008C-4C0F-AAE3-EC8D6DAC0756}" srcOrd="0" destOrd="0" presId="urn:microsoft.com/office/officeart/2005/8/layout/bProcess4"/>
    <dgm:cxn modelId="{A40EEC1A-783A-4E81-979C-649CF2DF33BC}" srcId="{4BBF95A5-68A9-4DF5-9AE1-6219049F3488}" destId="{8E3C5C70-DC25-4837-A331-67F6985CD781}" srcOrd="3" destOrd="0" parTransId="{7CC300E9-6093-477D-B58F-BD7036C48C03}" sibTransId="{4A45BCAF-4530-4ACF-959E-7965E583FDC0}"/>
    <dgm:cxn modelId="{885BBA2E-2D57-4237-8BD0-34A0730AB02E}" type="presOf" srcId="{4A45BCAF-4530-4ACF-959E-7965E583FDC0}" destId="{EE25F8AA-AB8C-4FAB-AB17-A51FFF57A921}" srcOrd="0" destOrd="0" presId="urn:microsoft.com/office/officeart/2005/8/layout/bProcess4"/>
    <dgm:cxn modelId="{1550A740-1A4A-4A66-8B54-FF76AD969907}" srcId="{4BBF95A5-68A9-4DF5-9AE1-6219049F3488}" destId="{6BA0C07B-377C-4217-B7A3-8DBECF48B0A3}" srcOrd="0" destOrd="0" parTransId="{1D67E522-67A6-44A2-8A16-B9DEF71612AE}" sibTransId="{A02D89B3-49DD-4657-BAA4-184936666B72}"/>
    <dgm:cxn modelId="{EE3B0B69-F265-43E7-87A8-282AB5FA134B}" type="presOf" srcId="{3968814D-7FBF-4957-8DC8-2FF0062B2DF3}" destId="{1F614A63-B448-4E79-9FA6-8E0E91489091}" srcOrd="0" destOrd="0" presId="urn:microsoft.com/office/officeart/2005/8/layout/bProcess4"/>
    <dgm:cxn modelId="{A3DEBB6B-67BA-48E4-99E2-EB284A1F6D69}" type="presOf" srcId="{6FBDB9BE-934F-4465-BB72-B411D3FAFD74}" destId="{7221D6E4-BB65-443C-95E9-F074476F2D7F}" srcOrd="0" destOrd="0" presId="urn:microsoft.com/office/officeart/2005/8/layout/bProcess4"/>
    <dgm:cxn modelId="{2938CB4D-0502-48D0-B862-5FF65A2BF33D}" type="presOf" srcId="{A02D89B3-49DD-4657-BAA4-184936666B72}" destId="{C331D29A-6355-4023-9A72-6C5F92757899}" srcOrd="0" destOrd="0" presId="urn:microsoft.com/office/officeart/2005/8/layout/bProcess4"/>
    <dgm:cxn modelId="{98215C76-A4C5-4E59-94AA-874257F9EFDB}" srcId="{4BBF95A5-68A9-4DF5-9AE1-6219049F3488}" destId="{B28A8707-6505-43EC-9F6B-7F0753AB15A8}" srcOrd="6" destOrd="0" parTransId="{0195A143-D671-4848-84CE-DE46D1FD1C84}" sibTransId="{7AC8FB27-1DD8-451F-A7DF-3B265218C587}"/>
    <dgm:cxn modelId="{D1515B78-CFCE-4F71-9F38-6B2EB0732EA9}" type="presOf" srcId="{A57499AF-A478-4594-BCFC-DE4756AC3EF4}" destId="{98A5CFFA-0133-49C0-9DB0-4A4704513CB0}" srcOrd="0" destOrd="0" presId="urn:microsoft.com/office/officeart/2005/8/layout/bProcess4"/>
    <dgm:cxn modelId="{0D1D837F-1D11-4C57-9D34-E16C1CBDA437}" srcId="{4BBF95A5-68A9-4DF5-9AE1-6219049F3488}" destId="{A57499AF-A478-4594-BCFC-DE4756AC3EF4}" srcOrd="4" destOrd="0" parTransId="{6300B7F7-3038-437C-8714-D10807AE3D47}" sibTransId="{330DDF1F-F573-4D6B-9453-5DDFD5396A75}"/>
    <dgm:cxn modelId="{9D1B9E8E-D843-4A78-9347-2E2394ABD27A}" srcId="{4BBF95A5-68A9-4DF5-9AE1-6219049F3488}" destId="{313F0436-4F02-49A7-B45D-79DC145AF4AA}" srcOrd="1" destOrd="0" parTransId="{A61F9B51-D94B-44D0-9E27-2E199DE0EA56}" sibTransId="{D5A3C7C7-5153-4CFA-B2C5-52F5DAA8A0F6}"/>
    <dgm:cxn modelId="{1AEE6E90-28B0-402E-8C60-DE67AD5AF04B}" type="presOf" srcId="{EDC37967-2187-40A2-BDAB-EEEDA1844273}" destId="{CD5184A9-9A64-4565-9FD2-14DA7D7A1125}" srcOrd="0" destOrd="0" presId="urn:microsoft.com/office/officeart/2005/8/layout/bProcess4"/>
    <dgm:cxn modelId="{0D9A9794-B7BC-4661-9079-39844805525D}" type="presOf" srcId="{6BA0C07B-377C-4217-B7A3-8DBECF48B0A3}" destId="{DAD6EC55-375C-4BBB-A9C8-272D7F300C39}" srcOrd="0" destOrd="0" presId="urn:microsoft.com/office/officeart/2005/8/layout/bProcess4"/>
    <dgm:cxn modelId="{87B94B9B-E857-4BC8-B35A-AD7D5287A711}" type="presOf" srcId="{8E3C5C70-DC25-4837-A331-67F6985CD781}" destId="{4C2B94D4-D968-4845-B345-259ADC60124F}" srcOrd="0" destOrd="0" presId="urn:microsoft.com/office/officeart/2005/8/layout/bProcess4"/>
    <dgm:cxn modelId="{E15B2E9C-09C7-460C-A69C-3F4DD3A4DCC3}" type="presOf" srcId="{3BA32B5D-9A32-43AF-85B6-957786313498}" destId="{110FBEA8-86A4-4A96-8CE5-A109DF3DA594}" srcOrd="0" destOrd="0" presId="urn:microsoft.com/office/officeart/2005/8/layout/bProcess4"/>
    <dgm:cxn modelId="{7419B4A0-4D2D-412A-86AF-FE12149F09A4}" type="presOf" srcId="{240790CF-67B4-4108-88B1-5DD47D2D17E8}" destId="{4167D469-0337-4596-95B9-77AADD9A55B8}" srcOrd="0" destOrd="0" presId="urn:microsoft.com/office/officeart/2005/8/layout/bProcess4"/>
    <dgm:cxn modelId="{664384B1-8BAB-48BA-9A4F-BF24173A8EEB}" type="presOf" srcId="{D5A3C7C7-5153-4CFA-B2C5-52F5DAA8A0F6}" destId="{9D46838A-B586-4E74-92ED-45E5CA70D695}" srcOrd="0" destOrd="0" presId="urn:microsoft.com/office/officeart/2005/8/layout/bProcess4"/>
    <dgm:cxn modelId="{91F30DB7-DB99-41B1-9580-E1F29BC97B6C}" type="presOf" srcId="{313F0436-4F02-49A7-B45D-79DC145AF4AA}" destId="{CCE7D3C2-99FD-430E-9F25-6F510FE952E8}" srcOrd="0" destOrd="0" presId="urn:microsoft.com/office/officeart/2005/8/layout/bProcess4"/>
    <dgm:cxn modelId="{F67D00C0-64F7-4A93-8724-A6F1FC48A609}" type="presOf" srcId="{4BBF95A5-68A9-4DF5-9AE1-6219049F3488}" destId="{DD2C713B-4DDF-48F9-8715-2659506D9D4E}" srcOrd="0" destOrd="0" presId="urn:microsoft.com/office/officeart/2005/8/layout/bProcess4"/>
    <dgm:cxn modelId="{9BE006C2-FEF5-4CC8-82A3-447599C43511}" type="presOf" srcId="{330DDF1F-F573-4D6B-9453-5DDFD5396A75}" destId="{5AFED137-8335-429D-B253-03546CBF9B3C}" srcOrd="0" destOrd="0" presId="urn:microsoft.com/office/officeart/2005/8/layout/bProcess4"/>
    <dgm:cxn modelId="{1ED55FC4-F139-4629-A9EE-BF3370251F61}" srcId="{4BBF95A5-68A9-4DF5-9AE1-6219049F3488}" destId="{3968814D-7FBF-4957-8DC8-2FF0062B2DF3}" srcOrd="8" destOrd="0" parTransId="{3C28B32A-5271-4D1A-94F1-DF1ABC590788}" sibTransId="{9C1270FB-1BC3-41CC-83DE-EF3432E6BF0D}"/>
    <dgm:cxn modelId="{442A1DDD-3018-4375-AB84-513CE3044089}" srcId="{4BBF95A5-68A9-4DF5-9AE1-6219049F3488}" destId="{3BA32B5D-9A32-43AF-85B6-957786313498}" srcOrd="2" destOrd="0" parTransId="{7BF98329-67C8-49B7-93C0-09A0C4989DE1}" sibTransId="{240790CF-67B4-4108-88B1-5DD47D2D17E8}"/>
    <dgm:cxn modelId="{F3A69FF7-26B2-40E3-90C0-2F3F15A0B917}" srcId="{4BBF95A5-68A9-4DF5-9AE1-6219049F3488}" destId="{D59C82AB-DA8B-4B19-B456-E21870A52D2D}" srcOrd="5" destOrd="0" parTransId="{B74053D4-3E12-471E-B9D1-2DCA577ADF98}" sibTransId="{D142E456-E7D6-4ED4-8F37-C247FA63EE5D}"/>
    <dgm:cxn modelId="{0CAEE3FB-62C0-4E27-935D-4C88222A98C9}" srcId="{4BBF95A5-68A9-4DF5-9AE1-6219049F3488}" destId="{6FBDB9BE-934F-4465-BB72-B411D3FAFD74}" srcOrd="7" destOrd="0" parTransId="{B2F2BA5E-6285-42DF-B842-EDFF729703D8}" sibTransId="{EDC37967-2187-40A2-BDAB-EEEDA1844273}"/>
    <dgm:cxn modelId="{15D98FCC-B990-496D-BB79-D216C5AB6B89}" type="presParOf" srcId="{DD2C713B-4DDF-48F9-8715-2659506D9D4E}" destId="{FA40D660-BD58-457E-AC61-089E2D7FCDC9}" srcOrd="0" destOrd="0" presId="urn:microsoft.com/office/officeart/2005/8/layout/bProcess4"/>
    <dgm:cxn modelId="{6848B77A-B0C5-4AEF-BC39-82AA1B98C3D1}" type="presParOf" srcId="{FA40D660-BD58-457E-AC61-089E2D7FCDC9}" destId="{D7614B52-59FB-41F6-B4F4-B09A1AE945BE}" srcOrd="0" destOrd="0" presId="urn:microsoft.com/office/officeart/2005/8/layout/bProcess4"/>
    <dgm:cxn modelId="{326E229D-8055-441D-8938-423C73C6EFD4}" type="presParOf" srcId="{FA40D660-BD58-457E-AC61-089E2D7FCDC9}" destId="{DAD6EC55-375C-4BBB-A9C8-272D7F300C39}" srcOrd="1" destOrd="0" presId="urn:microsoft.com/office/officeart/2005/8/layout/bProcess4"/>
    <dgm:cxn modelId="{BC697112-DE37-4F6E-B702-EB6D79D83372}" type="presParOf" srcId="{DD2C713B-4DDF-48F9-8715-2659506D9D4E}" destId="{C331D29A-6355-4023-9A72-6C5F92757899}" srcOrd="1" destOrd="0" presId="urn:microsoft.com/office/officeart/2005/8/layout/bProcess4"/>
    <dgm:cxn modelId="{64AC66D6-AEEA-4470-9608-C3807DFF4B46}" type="presParOf" srcId="{DD2C713B-4DDF-48F9-8715-2659506D9D4E}" destId="{BFD858BE-EF95-4B6D-B199-D5C54878F425}" srcOrd="2" destOrd="0" presId="urn:microsoft.com/office/officeart/2005/8/layout/bProcess4"/>
    <dgm:cxn modelId="{1A6BD2EE-1684-4495-A39A-41CCFCE163B4}" type="presParOf" srcId="{BFD858BE-EF95-4B6D-B199-D5C54878F425}" destId="{B266CBF8-2074-4262-B953-A27E59B5A83C}" srcOrd="0" destOrd="0" presId="urn:microsoft.com/office/officeart/2005/8/layout/bProcess4"/>
    <dgm:cxn modelId="{C6D01BCF-D607-42FC-B5AB-1FAA44BCA7B9}" type="presParOf" srcId="{BFD858BE-EF95-4B6D-B199-D5C54878F425}" destId="{CCE7D3C2-99FD-430E-9F25-6F510FE952E8}" srcOrd="1" destOrd="0" presId="urn:microsoft.com/office/officeart/2005/8/layout/bProcess4"/>
    <dgm:cxn modelId="{E52F0954-299B-43DD-AE78-FEFAF391A8E6}" type="presParOf" srcId="{DD2C713B-4DDF-48F9-8715-2659506D9D4E}" destId="{9D46838A-B586-4E74-92ED-45E5CA70D695}" srcOrd="3" destOrd="0" presId="urn:microsoft.com/office/officeart/2005/8/layout/bProcess4"/>
    <dgm:cxn modelId="{8D67DF21-3BEA-43B3-8969-37219FEA98DD}" type="presParOf" srcId="{DD2C713B-4DDF-48F9-8715-2659506D9D4E}" destId="{00298C08-4365-4603-AE47-2B5CB5340EEC}" srcOrd="4" destOrd="0" presId="urn:microsoft.com/office/officeart/2005/8/layout/bProcess4"/>
    <dgm:cxn modelId="{1C110420-6C87-4304-B83E-D325EB713AE6}" type="presParOf" srcId="{00298C08-4365-4603-AE47-2B5CB5340EEC}" destId="{0548DED0-29E0-4411-94B4-EB7352FCFEDE}" srcOrd="0" destOrd="0" presId="urn:microsoft.com/office/officeart/2005/8/layout/bProcess4"/>
    <dgm:cxn modelId="{5D3925BB-695B-4305-BAEA-D483C0C2C5FA}" type="presParOf" srcId="{00298C08-4365-4603-AE47-2B5CB5340EEC}" destId="{110FBEA8-86A4-4A96-8CE5-A109DF3DA594}" srcOrd="1" destOrd="0" presId="urn:microsoft.com/office/officeart/2005/8/layout/bProcess4"/>
    <dgm:cxn modelId="{B9F7AC33-F465-43E9-927F-B0800754771E}" type="presParOf" srcId="{DD2C713B-4DDF-48F9-8715-2659506D9D4E}" destId="{4167D469-0337-4596-95B9-77AADD9A55B8}" srcOrd="5" destOrd="0" presId="urn:microsoft.com/office/officeart/2005/8/layout/bProcess4"/>
    <dgm:cxn modelId="{DFD8FE2A-710A-42C0-BEF7-1BB10010F13E}" type="presParOf" srcId="{DD2C713B-4DDF-48F9-8715-2659506D9D4E}" destId="{25902477-2CCC-4610-B160-702F2C157D0B}" srcOrd="6" destOrd="0" presId="urn:microsoft.com/office/officeart/2005/8/layout/bProcess4"/>
    <dgm:cxn modelId="{51271DCD-5AAC-4929-97F5-EB82331F0060}" type="presParOf" srcId="{25902477-2CCC-4610-B160-702F2C157D0B}" destId="{48C39690-2C0A-462F-BE3E-9512A6394613}" srcOrd="0" destOrd="0" presId="urn:microsoft.com/office/officeart/2005/8/layout/bProcess4"/>
    <dgm:cxn modelId="{AA02F8CE-8A18-4A5C-A48A-F7E605D4A338}" type="presParOf" srcId="{25902477-2CCC-4610-B160-702F2C157D0B}" destId="{4C2B94D4-D968-4845-B345-259ADC60124F}" srcOrd="1" destOrd="0" presId="urn:microsoft.com/office/officeart/2005/8/layout/bProcess4"/>
    <dgm:cxn modelId="{E2B125EE-7D5F-46E6-A37F-02CEA2CA3689}" type="presParOf" srcId="{DD2C713B-4DDF-48F9-8715-2659506D9D4E}" destId="{EE25F8AA-AB8C-4FAB-AB17-A51FFF57A921}" srcOrd="7" destOrd="0" presId="urn:microsoft.com/office/officeart/2005/8/layout/bProcess4"/>
    <dgm:cxn modelId="{0E348D83-193A-4C1C-896E-E2DF98A871A6}" type="presParOf" srcId="{DD2C713B-4DDF-48F9-8715-2659506D9D4E}" destId="{3E2E78C0-D179-4E66-9C35-A87EAE07981E}" srcOrd="8" destOrd="0" presId="urn:microsoft.com/office/officeart/2005/8/layout/bProcess4"/>
    <dgm:cxn modelId="{11F29E91-DE73-48AA-8C3C-0A57D0F5E8CF}" type="presParOf" srcId="{3E2E78C0-D179-4E66-9C35-A87EAE07981E}" destId="{BD35EF50-215D-4170-BFCE-DC032E6299C2}" srcOrd="0" destOrd="0" presId="urn:microsoft.com/office/officeart/2005/8/layout/bProcess4"/>
    <dgm:cxn modelId="{46AC57B6-3E42-4014-98F6-61DB3979B718}" type="presParOf" srcId="{3E2E78C0-D179-4E66-9C35-A87EAE07981E}" destId="{98A5CFFA-0133-49C0-9DB0-4A4704513CB0}" srcOrd="1" destOrd="0" presId="urn:microsoft.com/office/officeart/2005/8/layout/bProcess4"/>
    <dgm:cxn modelId="{E03E1B5C-FF0F-4CFA-B36E-EAE7D7D4B172}" type="presParOf" srcId="{DD2C713B-4DDF-48F9-8715-2659506D9D4E}" destId="{5AFED137-8335-429D-B253-03546CBF9B3C}" srcOrd="9" destOrd="0" presId="urn:microsoft.com/office/officeart/2005/8/layout/bProcess4"/>
    <dgm:cxn modelId="{592E9AE7-7EB8-45A1-BB1C-F98E23A0EE2F}" type="presParOf" srcId="{DD2C713B-4DDF-48F9-8715-2659506D9D4E}" destId="{37CD2CC0-D446-4541-97E1-6E1D78D09FDC}" srcOrd="10" destOrd="0" presId="urn:microsoft.com/office/officeart/2005/8/layout/bProcess4"/>
    <dgm:cxn modelId="{FDAB1CA3-F37D-4C31-B372-82EDFD7BBE96}" type="presParOf" srcId="{37CD2CC0-D446-4541-97E1-6E1D78D09FDC}" destId="{572FDBC4-78AA-4B84-B165-861CE32891A3}" srcOrd="0" destOrd="0" presId="urn:microsoft.com/office/officeart/2005/8/layout/bProcess4"/>
    <dgm:cxn modelId="{DD376262-EBFE-4AF7-ABAC-8D8AB28B3DD5}" type="presParOf" srcId="{37CD2CC0-D446-4541-97E1-6E1D78D09FDC}" destId="{89D8B586-008C-4C0F-AAE3-EC8D6DAC0756}" srcOrd="1" destOrd="0" presId="urn:microsoft.com/office/officeart/2005/8/layout/bProcess4"/>
    <dgm:cxn modelId="{137BE1C9-DD43-4851-8CF9-8971CC3F084C}" type="presParOf" srcId="{DD2C713B-4DDF-48F9-8715-2659506D9D4E}" destId="{7C014368-B529-4D86-BF35-286C76A4E4CB}" srcOrd="11" destOrd="0" presId="urn:microsoft.com/office/officeart/2005/8/layout/bProcess4"/>
    <dgm:cxn modelId="{9E352947-C239-4019-9C90-6D2B8FD34D07}" type="presParOf" srcId="{DD2C713B-4DDF-48F9-8715-2659506D9D4E}" destId="{88BAE10A-C5E5-452C-B58B-5A4CA7A914C0}" srcOrd="12" destOrd="0" presId="urn:microsoft.com/office/officeart/2005/8/layout/bProcess4"/>
    <dgm:cxn modelId="{ED2F1BEC-A604-428A-A688-C8DD8AB5D291}" type="presParOf" srcId="{88BAE10A-C5E5-452C-B58B-5A4CA7A914C0}" destId="{F6427746-23E9-4DBA-B564-96CE90C866FF}" srcOrd="0" destOrd="0" presId="urn:microsoft.com/office/officeart/2005/8/layout/bProcess4"/>
    <dgm:cxn modelId="{5E1B47C0-383E-4936-8444-F1D323DC60B3}" type="presParOf" srcId="{88BAE10A-C5E5-452C-B58B-5A4CA7A914C0}" destId="{13F62B9B-1990-433F-A2E8-00F5BFAD456B}" srcOrd="1" destOrd="0" presId="urn:microsoft.com/office/officeart/2005/8/layout/bProcess4"/>
    <dgm:cxn modelId="{F14C6A72-A44A-4E16-89A9-B1C45A7D3D83}" type="presParOf" srcId="{DD2C713B-4DDF-48F9-8715-2659506D9D4E}" destId="{D2FB622D-06D8-42B3-BADA-514EEDBA5BFE}" srcOrd="13" destOrd="0" presId="urn:microsoft.com/office/officeart/2005/8/layout/bProcess4"/>
    <dgm:cxn modelId="{9D08C129-5DCA-4D1C-AF86-9F5AC88AF340}" type="presParOf" srcId="{DD2C713B-4DDF-48F9-8715-2659506D9D4E}" destId="{6F22F09F-C280-477B-A606-EAE93555EEC3}" srcOrd="14" destOrd="0" presId="urn:microsoft.com/office/officeart/2005/8/layout/bProcess4"/>
    <dgm:cxn modelId="{70EBF099-02F3-4EAC-9B9A-2CF93D648E50}" type="presParOf" srcId="{6F22F09F-C280-477B-A606-EAE93555EEC3}" destId="{0E3D11A0-3D83-4B4C-9489-6C9B94BDCA2F}" srcOrd="0" destOrd="0" presId="urn:microsoft.com/office/officeart/2005/8/layout/bProcess4"/>
    <dgm:cxn modelId="{9247E83A-D925-45ED-9AD6-CDCA38524933}" type="presParOf" srcId="{6F22F09F-C280-477B-A606-EAE93555EEC3}" destId="{7221D6E4-BB65-443C-95E9-F074476F2D7F}" srcOrd="1" destOrd="0" presId="urn:microsoft.com/office/officeart/2005/8/layout/bProcess4"/>
    <dgm:cxn modelId="{B1609F56-1C4E-4655-B677-E799025A2B28}" type="presParOf" srcId="{DD2C713B-4DDF-48F9-8715-2659506D9D4E}" destId="{CD5184A9-9A64-4565-9FD2-14DA7D7A1125}" srcOrd="15" destOrd="0" presId="urn:microsoft.com/office/officeart/2005/8/layout/bProcess4"/>
    <dgm:cxn modelId="{4CC3CFC6-A90F-491D-81DC-E9794F9CB051}" type="presParOf" srcId="{DD2C713B-4DDF-48F9-8715-2659506D9D4E}" destId="{C2DCA3B2-3073-4AAF-84DE-8940C1C7C357}" srcOrd="16" destOrd="0" presId="urn:microsoft.com/office/officeart/2005/8/layout/bProcess4"/>
    <dgm:cxn modelId="{5D23CF8E-EA46-479D-968D-ED8C698302E8}" type="presParOf" srcId="{C2DCA3B2-3073-4AAF-84DE-8940C1C7C357}" destId="{B45F321F-67E3-4026-A9A6-CAEAC4B27F23}" srcOrd="0" destOrd="0" presId="urn:microsoft.com/office/officeart/2005/8/layout/bProcess4"/>
    <dgm:cxn modelId="{AFC07707-31E0-44EA-A70A-BC693093F92E}" type="presParOf" srcId="{C2DCA3B2-3073-4AAF-84DE-8940C1C7C357}" destId="{1F614A63-B448-4E79-9FA6-8E0E9148909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1D29A-6355-4023-9A72-6C5F92757899}">
      <dsp:nvSpPr>
        <dsp:cNvPr id="0" name=""/>
        <dsp:cNvSpPr/>
      </dsp:nvSpPr>
      <dsp:spPr>
        <a:xfrm rot="5400000">
          <a:off x="1195642" y="913424"/>
          <a:ext cx="1429708" cy="17238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D6EC55-375C-4BBB-A9C8-272D7F300C39}">
      <dsp:nvSpPr>
        <dsp:cNvPr id="0" name=""/>
        <dsp:cNvSpPr/>
      </dsp:nvSpPr>
      <dsp:spPr>
        <a:xfrm>
          <a:off x="1523985" y="173"/>
          <a:ext cx="1915417" cy="114925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Start</a:t>
          </a:r>
        </a:p>
      </dsp:txBody>
      <dsp:txXfrm>
        <a:off x="1557645" y="33833"/>
        <a:ext cx="1848097" cy="1081930"/>
      </dsp:txXfrm>
    </dsp:sp>
    <dsp:sp modelId="{9D46838A-B586-4E74-92ED-45E5CA70D695}">
      <dsp:nvSpPr>
        <dsp:cNvPr id="0" name=""/>
        <dsp:cNvSpPr/>
      </dsp:nvSpPr>
      <dsp:spPr>
        <a:xfrm rot="5400000">
          <a:off x="1195642" y="2349988"/>
          <a:ext cx="1429708" cy="17238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E7D3C2-99FD-430E-9F25-6F510FE952E8}">
      <dsp:nvSpPr>
        <dsp:cNvPr id="0" name=""/>
        <dsp:cNvSpPr/>
      </dsp:nvSpPr>
      <dsp:spPr>
        <a:xfrm>
          <a:off x="1523985" y="1436737"/>
          <a:ext cx="1915417" cy="1149250"/>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Convert to Lowercase</a:t>
          </a:r>
        </a:p>
      </dsp:txBody>
      <dsp:txXfrm>
        <a:off x="1557645" y="1470397"/>
        <a:ext cx="1848097" cy="1081930"/>
      </dsp:txXfrm>
    </dsp:sp>
    <dsp:sp modelId="{4167D469-0337-4596-95B9-77AADD9A55B8}">
      <dsp:nvSpPr>
        <dsp:cNvPr id="0" name=""/>
        <dsp:cNvSpPr/>
      </dsp:nvSpPr>
      <dsp:spPr>
        <a:xfrm>
          <a:off x="1913924" y="3068270"/>
          <a:ext cx="2540650" cy="17238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0FBEA8-86A4-4A96-8CE5-A109DF3DA594}">
      <dsp:nvSpPr>
        <dsp:cNvPr id="0" name=""/>
        <dsp:cNvSpPr/>
      </dsp:nvSpPr>
      <dsp:spPr>
        <a:xfrm>
          <a:off x="1523985" y="2873300"/>
          <a:ext cx="1915417" cy="1149250"/>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Remove URL</a:t>
          </a:r>
        </a:p>
      </dsp:txBody>
      <dsp:txXfrm>
        <a:off x="1557645" y="2906960"/>
        <a:ext cx="1848097" cy="1081930"/>
      </dsp:txXfrm>
    </dsp:sp>
    <dsp:sp modelId="{EE25F8AA-AB8C-4FAB-AB17-A51FFF57A921}">
      <dsp:nvSpPr>
        <dsp:cNvPr id="0" name=""/>
        <dsp:cNvSpPr/>
      </dsp:nvSpPr>
      <dsp:spPr>
        <a:xfrm rot="16200000">
          <a:off x="3743148" y="2349988"/>
          <a:ext cx="1429708" cy="172387"/>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2B94D4-D968-4845-B345-259ADC60124F}">
      <dsp:nvSpPr>
        <dsp:cNvPr id="0" name=""/>
        <dsp:cNvSpPr/>
      </dsp:nvSpPr>
      <dsp:spPr>
        <a:xfrm>
          <a:off x="4071491" y="2873300"/>
          <a:ext cx="1915417" cy="114925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Remove Emojis and Emotiocons</a:t>
          </a:r>
        </a:p>
      </dsp:txBody>
      <dsp:txXfrm>
        <a:off x="4105151" y="2906960"/>
        <a:ext cx="1848097" cy="1081930"/>
      </dsp:txXfrm>
    </dsp:sp>
    <dsp:sp modelId="{5AFED137-8335-429D-B253-03546CBF9B3C}">
      <dsp:nvSpPr>
        <dsp:cNvPr id="0" name=""/>
        <dsp:cNvSpPr/>
      </dsp:nvSpPr>
      <dsp:spPr>
        <a:xfrm rot="16200000">
          <a:off x="3743148" y="913424"/>
          <a:ext cx="1429708" cy="172387"/>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A5CFFA-0133-49C0-9DB0-4A4704513CB0}">
      <dsp:nvSpPr>
        <dsp:cNvPr id="0" name=""/>
        <dsp:cNvSpPr/>
      </dsp:nvSpPr>
      <dsp:spPr>
        <a:xfrm>
          <a:off x="4071491" y="1436737"/>
          <a:ext cx="1915417" cy="1149250"/>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Remove newline characters and extraneous whitespaces</a:t>
          </a:r>
        </a:p>
      </dsp:txBody>
      <dsp:txXfrm>
        <a:off x="4105151" y="1470397"/>
        <a:ext cx="1848097" cy="1081930"/>
      </dsp:txXfrm>
    </dsp:sp>
    <dsp:sp modelId="{7C014368-B529-4D86-BF35-286C76A4E4CB}">
      <dsp:nvSpPr>
        <dsp:cNvPr id="0" name=""/>
        <dsp:cNvSpPr/>
      </dsp:nvSpPr>
      <dsp:spPr>
        <a:xfrm>
          <a:off x="4461430" y="195143"/>
          <a:ext cx="2540650" cy="172387"/>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D8B586-008C-4C0F-AAE3-EC8D6DAC0756}">
      <dsp:nvSpPr>
        <dsp:cNvPr id="0" name=""/>
        <dsp:cNvSpPr/>
      </dsp:nvSpPr>
      <dsp:spPr>
        <a:xfrm>
          <a:off x="4071491" y="173"/>
          <a:ext cx="1915417" cy="114925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Tokenize</a:t>
          </a:r>
        </a:p>
      </dsp:txBody>
      <dsp:txXfrm>
        <a:off x="4105151" y="33833"/>
        <a:ext cx="1848097" cy="1081930"/>
      </dsp:txXfrm>
    </dsp:sp>
    <dsp:sp modelId="{D2FB622D-06D8-42B3-BADA-514EEDBA5BFE}">
      <dsp:nvSpPr>
        <dsp:cNvPr id="0" name=""/>
        <dsp:cNvSpPr/>
      </dsp:nvSpPr>
      <dsp:spPr>
        <a:xfrm rot="5400000">
          <a:off x="6290654" y="913424"/>
          <a:ext cx="1429708" cy="172387"/>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F62B9B-1990-433F-A2E8-00F5BFAD456B}">
      <dsp:nvSpPr>
        <dsp:cNvPr id="0" name=""/>
        <dsp:cNvSpPr/>
      </dsp:nvSpPr>
      <dsp:spPr>
        <a:xfrm>
          <a:off x="6618996" y="173"/>
          <a:ext cx="1915417" cy="1149250"/>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Remove Stopwords and Punctuations</a:t>
          </a:r>
        </a:p>
      </dsp:txBody>
      <dsp:txXfrm>
        <a:off x="6652656" y="33833"/>
        <a:ext cx="1848097" cy="1081930"/>
      </dsp:txXfrm>
    </dsp:sp>
    <dsp:sp modelId="{CD5184A9-9A64-4565-9FD2-14DA7D7A1125}">
      <dsp:nvSpPr>
        <dsp:cNvPr id="0" name=""/>
        <dsp:cNvSpPr/>
      </dsp:nvSpPr>
      <dsp:spPr>
        <a:xfrm rot="5400000">
          <a:off x="6290654" y="2349988"/>
          <a:ext cx="1429708" cy="172387"/>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21D6E4-BB65-443C-95E9-F074476F2D7F}">
      <dsp:nvSpPr>
        <dsp:cNvPr id="0" name=""/>
        <dsp:cNvSpPr/>
      </dsp:nvSpPr>
      <dsp:spPr>
        <a:xfrm>
          <a:off x="6618996" y="1436737"/>
          <a:ext cx="1915417" cy="1149250"/>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Lemmatization</a:t>
          </a:r>
        </a:p>
      </dsp:txBody>
      <dsp:txXfrm>
        <a:off x="6652656" y="1470397"/>
        <a:ext cx="1848097" cy="1081930"/>
      </dsp:txXfrm>
    </dsp:sp>
    <dsp:sp modelId="{1F614A63-B448-4E79-9FA6-8E0E91489091}">
      <dsp:nvSpPr>
        <dsp:cNvPr id="0" name=""/>
        <dsp:cNvSpPr/>
      </dsp:nvSpPr>
      <dsp:spPr>
        <a:xfrm>
          <a:off x="6618996" y="2873300"/>
          <a:ext cx="1915417" cy="114925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t>Stop</a:t>
          </a:r>
        </a:p>
      </dsp:txBody>
      <dsp:txXfrm>
        <a:off x="6652656" y="2906960"/>
        <a:ext cx="1848097" cy="108193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D4F667-1862-40BC-8627-A3CF6A265F9F}"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93E1D-4E2D-4E91-A6A8-5ACF3358815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24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4F667-1862-40BC-8627-A3CF6A265F9F}"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3247644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4F667-1862-40BC-8627-A3CF6A265F9F}"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919769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D4F667-1862-40BC-8627-A3CF6A265F9F}"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129831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D4F667-1862-40BC-8627-A3CF6A265F9F}"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493E1D-4E2D-4E91-A6A8-5ACF33588153}"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4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D4F667-1862-40BC-8627-A3CF6A265F9F}" type="datetimeFigureOut">
              <a:rPr lang="en-IN" smtClean="0"/>
              <a:t>07-07-2022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3983890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D4F667-1862-40BC-8627-A3CF6A265F9F}" type="datetimeFigureOut">
              <a:rPr lang="en-IN" smtClean="0"/>
              <a:t>07-07-2022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171464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D4F667-1862-40BC-8627-A3CF6A265F9F}" type="datetimeFigureOut">
              <a:rPr lang="en-IN" smtClean="0"/>
              <a:t>07-07-2022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19614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D4F667-1862-40BC-8627-A3CF6A265F9F}" type="datetimeFigureOut">
              <a:rPr lang="en-IN" smtClean="0"/>
              <a:t>07-07-2022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3882371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1D4F667-1862-40BC-8627-A3CF6A265F9F}" type="datetimeFigureOut">
              <a:rPr lang="en-IN" smtClean="0"/>
              <a:t>07-07-2022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2493E1D-4E2D-4E91-A6A8-5ACF33588153}" type="slidenum">
              <a:rPr lang="en-IN" smtClean="0"/>
              <a:t>‹#›</a:t>
            </a:fld>
            <a:endParaRPr lang="en-IN"/>
          </a:p>
        </p:txBody>
      </p:sp>
    </p:spTree>
    <p:extLst>
      <p:ext uri="{BB962C8B-B14F-4D97-AF65-F5344CB8AC3E}">
        <p14:creationId xmlns:p14="http://schemas.microsoft.com/office/powerpoint/2010/main" val="1087581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D4F667-1862-40BC-8627-A3CF6A265F9F}" type="datetimeFigureOut">
              <a:rPr lang="en-IN" smtClean="0"/>
              <a:t>07-07-2022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493E1D-4E2D-4E91-A6A8-5ACF33588153}" type="slidenum">
              <a:rPr lang="en-IN" smtClean="0"/>
              <a:t>‹#›</a:t>
            </a:fld>
            <a:endParaRPr lang="en-IN"/>
          </a:p>
        </p:txBody>
      </p:sp>
    </p:spTree>
    <p:extLst>
      <p:ext uri="{BB962C8B-B14F-4D97-AF65-F5344CB8AC3E}">
        <p14:creationId xmlns:p14="http://schemas.microsoft.com/office/powerpoint/2010/main" val="539792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1D4F667-1862-40BC-8627-A3CF6A265F9F}" type="datetimeFigureOut">
              <a:rPr lang="en-IN" smtClean="0"/>
              <a:t>07-07-2022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2493E1D-4E2D-4E91-A6A8-5ACF33588153}"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6879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3B4D-02DF-CC22-75B7-8AE6C618A3DB}"/>
              </a:ext>
            </a:extLst>
          </p:cNvPr>
          <p:cNvSpPr>
            <a:spLocks noGrp="1"/>
          </p:cNvSpPr>
          <p:nvPr>
            <p:ph type="ctrTitle"/>
          </p:nvPr>
        </p:nvSpPr>
        <p:spPr>
          <a:xfrm>
            <a:off x="-576072" y="1259379"/>
            <a:ext cx="11585448" cy="2105613"/>
          </a:xfrm>
        </p:spPr>
        <p:txBody>
          <a:bodyPr>
            <a:normAutofit fontScale="90000"/>
          </a:bodyPr>
          <a:lstStyle/>
          <a:p>
            <a:pPr marL="1530350" indent="-6350" algn="l">
              <a:lnSpc>
                <a:spcPct val="107000"/>
              </a:lnSpc>
              <a:spcAft>
                <a:spcPts val="15"/>
              </a:spcAft>
            </a:pPr>
            <a:br>
              <a:rPr lang="en-US" sz="2400" b="1" i="0" u="none" strike="noStrike" baseline="0" dirty="0">
                <a:latin typeface="+mn-lt"/>
              </a:rPr>
            </a:br>
            <a:r>
              <a:rPr lang="en-US" sz="4400" b="1" i="0" u="none" strike="noStrike" baseline="0" dirty="0">
                <a:latin typeface="+mn-lt"/>
              </a:rPr>
              <a:t>FINAL REVIEW</a:t>
            </a:r>
            <a:r>
              <a:rPr lang="en-US" sz="4400" b="1" dirty="0">
                <a:latin typeface="+mn-lt"/>
              </a:rPr>
              <a:t> </a:t>
            </a:r>
            <a:br>
              <a:rPr lang="en-US" sz="4400" b="1" dirty="0">
                <a:latin typeface="+mn-lt"/>
              </a:rPr>
            </a:br>
            <a:br>
              <a:rPr lang="en-US" sz="4400" b="1" dirty="0">
                <a:latin typeface="+mn-lt"/>
              </a:rPr>
            </a:br>
            <a:r>
              <a:rPr lang="en-US" sz="4400" b="1" i="0" u="none" strike="noStrike" baseline="0" dirty="0">
                <a:latin typeface="+mn-lt"/>
              </a:rPr>
              <a:t>Twitter Emotion Analysis – An LSTM Approach</a:t>
            </a:r>
            <a:br>
              <a:rPr lang="en-US" sz="2400" b="1" i="0" u="none" strike="noStrike" baseline="0" dirty="0">
                <a:latin typeface="+mn-lt"/>
              </a:rPr>
            </a:br>
            <a:endParaRPr lang="en-IN" sz="1600" dirty="0"/>
          </a:p>
        </p:txBody>
      </p:sp>
      <p:sp>
        <p:nvSpPr>
          <p:cNvPr id="3" name="Subtitle 2">
            <a:extLst>
              <a:ext uri="{FF2B5EF4-FFF2-40B4-BE49-F238E27FC236}">
                <a16:creationId xmlns:a16="http://schemas.microsoft.com/office/drawing/2014/main" id="{74E445B7-3743-87FF-8640-1B470579731A}"/>
              </a:ext>
            </a:extLst>
          </p:cNvPr>
          <p:cNvSpPr>
            <a:spLocks noGrp="1"/>
          </p:cNvSpPr>
          <p:nvPr>
            <p:ph type="subTitle" idx="1"/>
          </p:nvPr>
        </p:nvSpPr>
        <p:spPr/>
        <p:txBody>
          <a:bodyPr/>
          <a:lstStyle/>
          <a:p>
            <a:r>
              <a:rPr lang="en-IN" dirty="0"/>
              <a:t>Rohan </a:t>
            </a:r>
            <a:r>
              <a:rPr lang="en-IN" dirty="0" err="1"/>
              <a:t>allen</a:t>
            </a:r>
            <a:r>
              <a:rPr lang="en-IN" dirty="0"/>
              <a:t> (18BCI0247)</a:t>
            </a:r>
          </a:p>
          <a:p>
            <a:r>
              <a:rPr lang="en-IN" dirty="0"/>
              <a:t>GUIDE: DR. Manikandan n</a:t>
            </a:r>
          </a:p>
        </p:txBody>
      </p:sp>
    </p:spTree>
    <p:extLst>
      <p:ext uri="{BB962C8B-B14F-4D97-AF65-F5344CB8AC3E}">
        <p14:creationId xmlns:p14="http://schemas.microsoft.com/office/powerpoint/2010/main" val="2746003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1622-E46F-2F8E-8E7A-17F9B8B6E5C5}"/>
              </a:ext>
            </a:extLst>
          </p:cNvPr>
          <p:cNvSpPr>
            <a:spLocks noGrp="1"/>
          </p:cNvSpPr>
          <p:nvPr>
            <p:ph type="title"/>
          </p:nvPr>
        </p:nvSpPr>
        <p:spPr/>
        <p:txBody>
          <a:bodyPr/>
          <a:lstStyle/>
          <a:p>
            <a:r>
              <a:rPr lang="en-IN" dirty="0"/>
              <a:t>Tweet Distribution over Time</a:t>
            </a:r>
          </a:p>
        </p:txBody>
      </p:sp>
      <p:sp>
        <p:nvSpPr>
          <p:cNvPr id="5" name="Content Placeholder 4">
            <a:extLst>
              <a:ext uri="{FF2B5EF4-FFF2-40B4-BE49-F238E27FC236}">
                <a16:creationId xmlns:a16="http://schemas.microsoft.com/office/drawing/2014/main" id="{572BACB7-72FE-B059-5702-57E9F43FDAE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FDF0507-0553-2E1C-CE81-6D14BFDDF453}"/>
              </a:ext>
            </a:extLst>
          </p:cNvPr>
          <p:cNvPicPr/>
          <p:nvPr/>
        </p:nvPicPr>
        <p:blipFill>
          <a:blip r:embed="rId2"/>
          <a:stretch>
            <a:fillRect/>
          </a:stretch>
        </p:blipFill>
        <p:spPr>
          <a:xfrm>
            <a:off x="2647406" y="2360023"/>
            <a:ext cx="6836228" cy="3378925"/>
          </a:xfrm>
          <a:prstGeom prst="rect">
            <a:avLst/>
          </a:prstGeom>
        </p:spPr>
      </p:pic>
    </p:spTree>
    <p:extLst>
      <p:ext uri="{BB962C8B-B14F-4D97-AF65-F5344CB8AC3E}">
        <p14:creationId xmlns:p14="http://schemas.microsoft.com/office/powerpoint/2010/main" val="3164113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BE32-2B27-41AD-F925-C28BFE9CDCEC}"/>
              </a:ext>
            </a:extLst>
          </p:cNvPr>
          <p:cNvSpPr>
            <a:spLocks noGrp="1"/>
          </p:cNvSpPr>
          <p:nvPr>
            <p:ph type="title"/>
          </p:nvPr>
        </p:nvSpPr>
        <p:spPr/>
        <p:txBody>
          <a:bodyPr/>
          <a:lstStyle/>
          <a:p>
            <a:r>
              <a:rPr lang="en-IN" dirty="0"/>
              <a:t>Hashtag Distribution</a:t>
            </a:r>
          </a:p>
        </p:txBody>
      </p:sp>
      <p:graphicFrame>
        <p:nvGraphicFramePr>
          <p:cNvPr id="7" name="Content Placeholder 6">
            <a:extLst>
              <a:ext uri="{FF2B5EF4-FFF2-40B4-BE49-F238E27FC236}">
                <a16:creationId xmlns:a16="http://schemas.microsoft.com/office/drawing/2014/main" id="{26889F1B-7DA8-05C0-A8E5-C066D6C2F791}"/>
              </a:ext>
            </a:extLst>
          </p:cNvPr>
          <p:cNvGraphicFramePr>
            <a:graphicFrameLocks noGrp="1"/>
          </p:cNvGraphicFramePr>
          <p:nvPr>
            <p:ph idx="1"/>
            <p:extLst>
              <p:ext uri="{D42A27DB-BD31-4B8C-83A1-F6EECF244321}">
                <p14:modId xmlns:p14="http://schemas.microsoft.com/office/powerpoint/2010/main" val="1058670163"/>
              </p:ext>
            </p:extLst>
          </p:nvPr>
        </p:nvGraphicFramePr>
        <p:xfrm>
          <a:off x="3484880" y="1850136"/>
          <a:ext cx="5282566" cy="4086744"/>
        </p:xfrm>
        <a:graphic>
          <a:graphicData uri="http://schemas.openxmlformats.org/drawingml/2006/table">
            <a:tbl>
              <a:tblPr firstRow="1" firstCol="1" bandRow="1">
                <a:tableStyleId>{5C22544A-7EE6-4342-B048-85BDC9FD1C3A}</a:tableStyleId>
              </a:tblPr>
              <a:tblGrid>
                <a:gridCol w="2641283">
                  <a:extLst>
                    <a:ext uri="{9D8B030D-6E8A-4147-A177-3AD203B41FA5}">
                      <a16:colId xmlns:a16="http://schemas.microsoft.com/office/drawing/2014/main" val="197188554"/>
                    </a:ext>
                  </a:extLst>
                </a:gridCol>
                <a:gridCol w="2641283">
                  <a:extLst>
                    <a:ext uri="{9D8B030D-6E8A-4147-A177-3AD203B41FA5}">
                      <a16:colId xmlns:a16="http://schemas.microsoft.com/office/drawing/2014/main" val="4188805290"/>
                    </a:ext>
                  </a:extLst>
                </a:gridCol>
              </a:tblGrid>
              <a:tr h="0">
                <a:tc>
                  <a:txBody>
                    <a:bodyPr/>
                    <a:lstStyle/>
                    <a:p>
                      <a:pPr marL="302260" indent="-6350" algn="ctr">
                        <a:lnSpc>
                          <a:spcPct val="107000"/>
                        </a:lnSpc>
                        <a:spcAft>
                          <a:spcPts val="15"/>
                        </a:spcAft>
                      </a:pPr>
                      <a:r>
                        <a:rPr lang="en-IN" sz="1150">
                          <a:effectLst/>
                        </a:rPr>
                        <a:t>Hashtag</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302260" indent="-6350" algn="ctr">
                        <a:lnSpc>
                          <a:spcPct val="107000"/>
                        </a:lnSpc>
                        <a:spcAft>
                          <a:spcPts val="15"/>
                        </a:spcAft>
                      </a:pPr>
                      <a:r>
                        <a:rPr lang="en-IN" sz="1150" dirty="0">
                          <a:effectLst/>
                        </a:rPr>
                        <a:t> No. of Tweets</a:t>
                      </a:r>
                      <a:endParaRPr lang="en-IN"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67298379"/>
                  </a:ext>
                </a:extLst>
              </a:tr>
              <a:tr h="0">
                <a:tc>
                  <a:txBody>
                    <a:bodyPr/>
                    <a:lstStyle/>
                    <a:p>
                      <a:pPr marL="302260" indent="-6350" algn="ctr">
                        <a:lnSpc>
                          <a:spcPct val="107000"/>
                        </a:lnSpc>
                        <a:spcAft>
                          <a:spcPts val="15"/>
                        </a:spcAft>
                      </a:pPr>
                      <a:r>
                        <a:rPr lang="en-IN" sz="1200">
                          <a:effectLst/>
                        </a:rPr>
                        <a:t>#covid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182,686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055002150"/>
                  </a:ext>
                </a:extLst>
              </a:tr>
              <a:tr h="0">
                <a:tc>
                  <a:txBody>
                    <a:bodyPr/>
                    <a:lstStyle/>
                    <a:p>
                      <a:pPr marL="302260" indent="-6350" algn="ctr">
                        <a:lnSpc>
                          <a:spcPct val="107000"/>
                        </a:lnSpc>
                        <a:spcAft>
                          <a:spcPts val="15"/>
                        </a:spcAft>
                      </a:pPr>
                      <a:r>
                        <a:rPr lang="en-IN" sz="1200">
                          <a:effectLst/>
                        </a:rPr>
                        <a:t>#covid19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125,434</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65660507"/>
                  </a:ext>
                </a:extLst>
              </a:tr>
              <a:tr h="0">
                <a:tc>
                  <a:txBody>
                    <a:bodyPr/>
                    <a:lstStyle/>
                    <a:p>
                      <a:pPr marL="302260" indent="-6350" algn="ctr">
                        <a:lnSpc>
                          <a:spcPct val="107000"/>
                        </a:lnSpc>
                        <a:spcAft>
                          <a:spcPts val="15"/>
                        </a:spcAft>
                      </a:pPr>
                      <a:r>
                        <a:rPr lang="en-IN" sz="1200">
                          <a:effectLst/>
                        </a:rPr>
                        <a:t>#longcovid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34,565</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13453191"/>
                  </a:ext>
                </a:extLst>
              </a:tr>
              <a:tr h="0">
                <a:tc>
                  <a:txBody>
                    <a:bodyPr/>
                    <a:lstStyle/>
                    <a:p>
                      <a:pPr marL="302260" indent="-6350" algn="ctr">
                        <a:lnSpc>
                          <a:spcPct val="107000"/>
                        </a:lnSpc>
                        <a:spcAft>
                          <a:spcPts val="15"/>
                        </a:spcAft>
                      </a:pPr>
                      <a:r>
                        <a:rPr lang="en-IN" sz="1200">
                          <a:effectLst/>
                        </a:rPr>
                        <a:t>#covidisnotover</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25,010</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800038035"/>
                  </a:ext>
                </a:extLst>
              </a:tr>
              <a:tr h="0">
                <a:tc>
                  <a:txBody>
                    <a:bodyPr/>
                    <a:lstStyle/>
                    <a:p>
                      <a:pPr marL="302260" indent="-6350" algn="ctr">
                        <a:lnSpc>
                          <a:spcPct val="107000"/>
                        </a:lnSpc>
                        <a:spcAft>
                          <a:spcPts val="15"/>
                        </a:spcAft>
                      </a:pPr>
                      <a:r>
                        <a:rPr lang="en-IN" sz="1200">
                          <a:effectLst/>
                        </a:rPr>
                        <a:t>#omicron</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15,608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567183330"/>
                  </a:ext>
                </a:extLst>
              </a:tr>
              <a:tr h="0">
                <a:tc>
                  <a:txBody>
                    <a:bodyPr/>
                    <a:lstStyle/>
                    <a:p>
                      <a:pPr marL="302260" indent="-6350" algn="ctr">
                        <a:lnSpc>
                          <a:spcPct val="107000"/>
                        </a:lnSpc>
                        <a:spcAft>
                          <a:spcPts val="15"/>
                        </a:spcAft>
                      </a:pPr>
                      <a:r>
                        <a:rPr lang="en-IN" sz="1200">
                          <a:effectLst/>
                        </a:rPr>
                        <a:t>#coronavirus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9487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395020243"/>
                  </a:ext>
                </a:extLst>
              </a:tr>
              <a:tr h="0">
                <a:tc>
                  <a:txBody>
                    <a:bodyPr/>
                    <a:lstStyle/>
                    <a:p>
                      <a:pPr marL="302260" indent="-6350" algn="ctr">
                        <a:lnSpc>
                          <a:spcPct val="107000"/>
                        </a:lnSpc>
                        <a:spcAft>
                          <a:spcPts val="15"/>
                        </a:spcAft>
                      </a:pPr>
                      <a:r>
                        <a:rPr lang="en-IN" sz="1200">
                          <a:effectLst/>
                        </a:rPr>
                        <a:t>#covid-19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8443</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129738476"/>
                  </a:ext>
                </a:extLst>
              </a:tr>
              <a:tr h="0">
                <a:tc>
                  <a:txBody>
                    <a:bodyPr/>
                    <a:lstStyle/>
                    <a:p>
                      <a:pPr marL="302260" indent="-6350" algn="ctr">
                        <a:lnSpc>
                          <a:spcPct val="107000"/>
                        </a:lnSpc>
                        <a:spcAft>
                          <a:spcPts val="15"/>
                        </a:spcAft>
                      </a:pPr>
                      <a:r>
                        <a:rPr lang="en-IN" sz="1200">
                          <a:effectLst/>
                        </a:rPr>
                        <a:t>#pandemic</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8429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079919662"/>
                  </a:ext>
                </a:extLst>
              </a:tr>
              <a:tr h="0">
                <a:tc>
                  <a:txBody>
                    <a:bodyPr/>
                    <a:lstStyle/>
                    <a:p>
                      <a:pPr marL="302260" indent="-6350" algn="ctr">
                        <a:lnSpc>
                          <a:spcPct val="107000"/>
                        </a:lnSpc>
                        <a:spcAft>
                          <a:spcPts val="15"/>
                        </a:spcAft>
                      </a:pPr>
                      <a:r>
                        <a:rPr lang="en-IN" sz="1200">
                          <a:effectLst/>
                        </a:rPr>
                        <a:t>#mask</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6627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427153848"/>
                  </a:ext>
                </a:extLst>
              </a:tr>
              <a:tr h="0">
                <a:tc>
                  <a:txBody>
                    <a:bodyPr/>
                    <a:lstStyle/>
                    <a:p>
                      <a:pPr marL="302260" indent="-6350" algn="ctr">
                        <a:lnSpc>
                          <a:spcPct val="107000"/>
                        </a:lnSpc>
                        <a:spcAft>
                          <a:spcPts val="15"/>
                        </a:spcAft>
                      </a:pPr>
                      <a:r>
                        <a:rPr lang="en-IN" sz="1200">
                          <a:effectLst/>
                        </a:rPr>
                        <a:t>#sarscov2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2950</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244497037"/>
                  </a:ext>
                </a:extLst>
              </a:tr>
              <a:tr h="0">
                <a:tc>
                  <a:txBody>
                    <a:bodyPr/>
                    <a:lstStyle/>
                    <a:p>
                      <a:pPr marL="302260" indent="-6350" algn="ctr">
                        <a:lnSpc>
                          <a:spcPct val="107000"/>
                        </a:lnSpc>
                        <a:spcAft>
                          <a:spcPts val="15"/>
                        </a:spcAft>
                      </a:pPr>
                      <a:r>
                        <a:rPr lang="en-IN" sz="1200">
                          <a:effectLst/>
                        </a:rPr>
                        <a:t>#stayhome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2118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281400593"/>
                  </a:ext>
                </a:extLst>
              </a:tr>
              <a:tr h="0">
                <a:tc>
                  <a:txBody>
                    <a:bodyPr/>
                    <a:lstStyle/>
                    <a:p>
                      <a:pPr marL="302260" indent="-6350" algn="ctr">
                        <a:lnSpc>
                          <a:spcPct val="107000"/>
                        </a:lnSpc>
                        <a:spcAft>
                          <a:spcPts val="15"/>
                        </a:spcAft>
                      </a:pPr>
                      <a:r>
                        <a:rPr lang="en-IN" sz="1200">
                          <a:effectLst/>
                        </a:rPr>
                        <a:t>#virus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2032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370094399"/>
                  </a:ext>
                </a:extLst>
              </a:tr>
              <a:tr h="0">
                <a:tc>
                  <a:txBody>
                    <a:bodyPr/>
                    <a:lstStyle/>
                    <a:p>
                      <a:pPr marL="302260" indent="-6350" algn="ctr">
                        <a:lnSpc>
                          <a:spcPct val="107000"/>
                        </a:lnSpc>
                        <a:spcAft>
                          <a:spcPts val="15"/>
                        </a:spcAft>
                      </a:pPr>
                      <a:r>
                        <a:rPr lang="en-IN" sz="1200">
                          <a:effectLst/>
                        </a:rPr>
                        <a:t>#vaccinated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1320</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106044950"/>
                  </a:ext>
                </a:extLst>
              </a:tr>
              <a:tr h="0">
                <a:tc>
                  <a:txBody>
                    <a:bodyPr/>
                    <a:lstStyle/>
                    <a:p>
                      <a:pPr marL="302260" indent="-6350" algn="ctr">
                        <a:lnSpc>
                          <a:spcPct val="107000"/>
                        </a:lnSpc>
                        <a:spcAft>
                          <a:spcPts val="15"/>
                        </a:spcAft>
                      </a:pPr>
                      <a:r>
                        <a:rPr lang="en-IN" sz="1200">
                          <a:effectLst/>
                        </a:rPr>
                        <a:t>#covidiots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1038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914499262"/>
                  </a:ext>
                </a:extLst>
              </a:tr>
              <a:tr h="0">
                <a:tc>
                  <a:txBody>
                    <a:bodyPr/>
                    <a:lstStyle/>
                    <a:p>
                      <a:pPr marL="302260" indent="-6350" algn="ctr">
                        <a:lnSpc>
                          <a:spcPct val="107000"/>
                        </a:lnSpc>
                        <a:spcAft>
                          <a:spcPts val="15"/>
                        </a:spcAft>
                      </a:pPr>
                      <a:r>
                        <a:rPr lang="en-IN" sz="1200">
                          <a:effectLst/>
                        </a:rPr>
                        <a:t>#socialdistancing</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502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797616469"/>
                  </a:ext>
                </a:extLst>
              </a:tr>
              <a:tr h="0">
                <a:tc>
                  <a:txBody>
                    <a:bodyPr/>
                    <a:lstStyle/>
                    <a:p>
                      <a:pPr marL="302260" indent="-6350" algn="ctr">
                        <a:lnSpc>
                          <a:spcPct val="107000"/>
                        </a:lnSpc>
                        <a:spcAft>
                          <a:spcPts val="15"/>
                        </a:spcAft>
                      </a:pPr>
                      <a:r>
                        <a:rPr lang="en-IN" sz="1200">
                          <a:effectLst/>
                        </a:rPr>
                        <a:t>#deltacron</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283</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603532024"/>
                  </a:ext>
                </a:extLst>
              </a:tr>
              <a:tr h="0">
                <a:tc>
                  <a:txBody>
                    <a:bodyPr/>
                    <a:lstStyle/>
                    <a:p>
                      <a:pPr marL="302260" indent="-6350" algn="ctr">
                        <a:lnSpc>
                          <a:spcPct val="107000"/>
                        </a:lnSpc>
                        <a:spcAft>
                          <a:spcPts val="15"/>
                        </a:spcAft>
                      </a:pPr>
                      <a:r>
                        <a:rPr lang="en-IN" sz="1200">
                          <a:effectLst/>
                        </a:rPr>
                        <a:t>#cases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273</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919785349"/>
                  </a:ext>
                </a:extLst>
              </a:tr>
              <a:tr h="0">
                <a:tc>
                  <a:txBody>
                    <a:bodyPr/>
                    <a:lstStyle/>
                    <a:p>
                      <a:pPr marL="302260" indent="-6350" algn="ctr">
                        <a:lnSpc>
                          <a:spcPct val="107000"/>
                        </a:lnSpc>
                        <a:spcAft>
                          <a:spcPts val="15"/>
                        </a:spcAft>
                      </a:pPr>
                      <a:r>
                        <a:rPr lang="en-IN" sz="1200">
                          <a:effectLst/>
                        </a:rPr>
                        <a:t>#covidvaccines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206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259900488"/>
                  </a:ext>
                </a:extLst>
              </a:tr>
              <a:tr h="0">
                <a:tc>
                  <a:txBody>
                    <a:bodyPr/>
                    <a:lstStyle/>
                    <a:p>
                      <a:pPr marL="302260" indent="-6350" algn="ctr">
                        <a:lnSpc>
                          <a:spcPct val="107000"/>
                        </a:lnSpc>
                        <a:spcAft>
                          <a:spcPts val="15"/>
                        </a:spcAft>
                      </a:pPr>
                      <a:r>
                        <a:rPr lang="en-IN" sz="1200">
                          <a:effectLst/>
                        </a:rPr>
                        <a:t>#covid2019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196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381270539"/>
                  </a:ext>
                </a:extLst>
              </a:tr>
              <a:tr h="0">
                <a:tc>
                  <a:txBody>
                    <a:bodyPr/>
                    <a:lstStyle/>
                    <a:p>
                      <a:pPr marL="302260" indent="-6350" algn="ctr">
                        <a:lnSpc>
                          <a:spcPct val="107000"/>
                        </a:lnSpc>
                        <a:spcAft>
                          <a:spcPts val="15"/>
                        </a:spcAft>
                      </a:pPr>
                      <a:r>
                        <a:rPr lang="en-IN" sz="1200">
                          <a:effectLst/>
                        </a:rPr>
                        <a:t>#coronaviruspandemic</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188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350674279"/>
                  </a:ext>
                </a:extLst>
              </a:tr>
              <a:tr h="0">
                <a:tc>
                  <a:txBody>
                    <a:bodyPr/>
                    <a:lstStyle/>
                    <a:p>
                      <a:pPr marL="302260" indent="-6350" algn="ctr">
                        <a:lnSpc>
                          <a:spcPct val="107000"/>
                        </a:lnSpc>
                        <a:spcAft>
                          <a:spcPts val="15"/>
                        </a:spcAft>
                      </a:pPr>
                      <a:r>
                        <a:rPr lang="en-IN" sz="1200">
                          <a:effectLst/>
                        </a:rPr>
                        <a:t>#coronavirusoutbreak</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dirty="0">
                          <a:effectLst/>
                        </a:rPr>
                        <a:t>153</a:t>
                      </a:r>
                      <a:endParaRPr lang="en-IN"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5307755"/>
                  </a:ext>
                </a:extLst>
              </a:tr>
            </a:tbl>
          </a:graphicData>
        </a:graphic>
      </p:graphicFrame>
    </p:spTree>
    <p:extLst>
      <p:ext uri="{BB962C8B-B14F-4D97-AF65-F5344CB8AC3E}">
        <p14:creationId xmlns:p14="http://schemas.microsoft.com/office/powerpoint/2010/main" val="1924538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1622-E46F-2F8E-8E7A-17F9B8B6E5C5}"/>
              </a:ext>
            </a:extLst>
          </p:cNvPr>
          <p:cNvSpPr>
            <a:spLocks noGrp="1"/>
          </p:cNvSpPr>
          <p:nvPr>
            <p:ph type="title"/>
          </p:nvPr>
        </p:nvSpPr>
        <p:spPr/>
        <p:txBody>
          <a:bodyPr/>
          <a:lstStyle/>
          <a:p>
            <a:r>
              <a:rPr lang="en-IN" dirty="0"/>
              <a:t>Tweet Distribution over Time</a:t>
            </a:r>
          </a:p>
        </p:txBody>
      </p:sp>
      <p:pic>
        <p:nvPicPr>
          <p:cNvPr id="4" name="Content Placeholder 3">
            <a:extLst>
              <a:ext uri="{FF2B5EF4-FFF2-40B4-BE49-F238E27FC236}">
                <a16:creationId xmlns:a16="http://schemas.microsoft.com/office/drawing/2014/main" id="{8DE24A3D-377F-5054-768A-591721F865A9}"/>
              </a:ext>
            </a:extLst>
          </p:cNvPr>
          <p:cNvPicPr>
            <a:picLocks noGrp="1" noChangeAspect="1"/>
          </p:cNvPicPr>
          <p:nvPr>
            <p:ph idx="1"/>
          </p:nvPr>
        </p:nvPicPr>
        <p:blipFill>
          <a:blip r:embed="rId2"/>
          <a:stretch>
            <a:fillRect/>
          </a:stretch>
        </p:blipFill>
        <p:spPr>
          <a:xfrm>
            <a:off x="3524188" y="1846263"/>
            <a:ext cx="5203949" cy="4022725"/>
          </a:xfrm>
          <a:prstGeom prst="rect">
            <a:avLst/>
          </a:prstGeom>
        </p:spPr>
      </p:pic>
    </p:spTree>
    <p:extLst>
      <p:ext uri="{BB962C8B-B14F-4D97-AF65-F5344CB8AC3E}">
        <p14:creationId xmlns:p14="http://schemas.microsoft.com/office/powerpoint/2010/main" val="35630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F0CE9-F9AE-0E8A-E642-8DC10AE0EF86}"/>
              </a:ext>
            </a:extLst>
          </p:cNvPr>
          <p:cNvSpPr>
            <a:spLocks noGrp="1"/>
          </p:cNvSpPr>
          <p:nvPr>
            <p:ph type="title"/>
          </p:nvPr>
        </p:nvSpPr>
        <p:spPr/>
        <p:txBody>
          <a:bodyPr/>
          <a:lstStyle/>
          <a:p>
            <a:r>
              <a:rPr lang="en-IN" dirty="0"/>
              <a:t>SENTIMENT ANALYSIS</a:t>
            </a:r>
          </a:p>
        </p:txBody>
      </p:sp>
      <p:sp>
        <p:nvSpPr>
          <p:cNvPr id="3" name="Content Placeholder 2">
            <a:extLst>
              <a:ext uri="{FF2B5EF4-FFF2-40B4-BE49-F238E27FC236}">
                <a16:creationId xmlns:a16="http://schemas.microsoft.com/office/drawing/2014/main" id="{3153161B-DB4A-AB10-DD19-C085550818F0}"/>
              </a:ext>
            </a:extLst>
          </p:cNvPr>
          <p:cNvSpPr>
            <a:spLocks noGrp="1"/>
          </p:cNvSpPr>
          <p:nvPr>
            <p:ph idx="1"/>
          </p:nvPr>
        </p:nvSpPr>
        <p:spPr/>
        <p:txBody>
          <a:bodyPr/>
          <a:lstStyle/>
          <a:p>
            <a:endParaRPr lang="en-IN" dirty="0"/>
          </a:p>
          <a:p>
            <a:r>
              <a:rPr lang="en-IN" dirty="0">
                <a:solidFill>
                  <a:schemeClr val="tx1"/>
                </a:solidFill>
                <a:effectLst/>
                <a:ea typeface="Times New Roman" panose="02020603050405020304" pitchFamily="18" charset="0"/>
              </a:rPr>
              <a:t>When it comes to tools that may be used to calculate a text's sentiment score, there are several options. This decision is crucial since the entire research is skewed in this direction because to the basic differences in the algorithms' foundations. Due to the lack of consensus in sentiment analysis tools we experiment with three such tools VADER, </a:t>
            </a:r>
            <a:r>
              <a:rPr lang="en-IN" dirty="0" err="1">
                <a:solidFill>
                  <a:schemeClr val="tx1"/>
                </a:solidFill>
                <a:effectLst/>
                <a:ea typeface="Times New Roman" panose="02020603050405020304" pitchFamily="18" charset="0"/>
              </a:rPr>
              <a:t>TextBlob</a:t>
            </a:r>
            <a:r>
              <a:rPr lang="en-IN" dirty="0">
                <a:solidFill>
                  <a:schemeClr val="tx1"/>
                </a:solidFill>
                <a:effectLst/>
                <a:ea typeface="Times New Roman" panose="02020603050405020304" pitchFamily="18" charset="0"/>
              </a:rPr>
              <a:t> and </a:t>
            </a:r>
            <a:r>
              <a:rPr lang="en-IN" dirty="0">
                <a:solidFill>
                  <a:schemeClr val="tx1"/>
                </a:solidFill>
                <a:ea typeface="Times New Roman" panose="02020603050405020304" pitchFamily="18" charset="0"/>
              </a:rPr>
              <a:t>SentiStrength </a:t>
            </a:r>
            <a:r>
              <a:rPr lang="en-IN" dirty="0">
                <a:solidFill>
                  <a:schemeClr val="tx1"/>
                </a:solidFill>
                <a:effectLst/>
                <a:ea typeface="Times New Roman" panose="02020603050405020304" pitchFamily="18" charset="0"/>
              </a:rPr>
              <a:t>to compare and contrast the results.</a:t>
            </a:r>
          </a:p>
          <a:p>
            <a:endParaRPr lang="en-IN" dirty="0"/>
          </a:p>
        </p:txBody>
      </p:sp>
    </p:spTree>
    <p:extLst>
      <p:ext uri="{BB962C8B-B14F-4D97-AF65-F5344CB8AC3E}">
        <p14:creationId xmlns:p14="http://schemas.microsoft.com/office/powerpoint/2010/main" val="4028967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ABA1-648F-23CD-E356-648EF1460485}"/>
              </a:ext>
            </a:extLst>
          </p:cNvPr>
          <p:cNvSpPr>
            <a:spLocks noGrp="1"/>
          </p:cNvSpPr>
          <p:nvPr>
            <p:ph type="title"/>
          </p:nvPr>
        </p:nvSpPr>
        <p:spPr/>
        <p:txBody>
          <a:bodyPr/>
          <a:lstStyle/>
          <a:p>
            <a:r>
              <a:rPr lang="en-IN" dirty="0"/>
              <a:t>EMOTION DETECTION</a:t>
            </a:r>
          </a:p>
        </p:txBody>
      </p:sp>
      <p:sp>
        <p:nvSpPr>
          <p:cNvPr id="3" name="Content Placeholder 2">
            <a:extLst>
              <a:ext uri="{FF2B5EF4-FFF2-40B4-BE49-F238E27FC236}">
                <a16:creationId xmlns:a16="http://schemas.microsoft.com/office/drawing/2014/main" id="{35A6BE55-EA15-5641-5F79-16C1D8FB030E}"/>
              </a:ext>
            </a:extLst>
          </p:cNvPr>
          <p:cNvSpPr>
            <a:spLocks noGrp="1"/>
          </p:cNvSpPr>
          <p:nvPr>
            <p:ph idx="1"/>
          </p:nvPr>
        </p:nvSpPr>
        <p:spPr>
          <a:xfrm>
            <a:off x="1097280" y="1845733"/>
            <a:ext cx="10840720" cy="5105400"/>
          </a:xfrm>
        </p:spPr>
        <p:txBody>
          <a:bodyPr>
            <a:normAutofit fontScale="70000" lnSpcReduction="20000"/>
          </a:bodyPr>
          <a:lstStyle/>
          <a:p>
            <a:pPr algn="just"/>
            <a:r>
              <a:rPr lang="en-IN" sz="2900" dirty="0">
                <a:solidFill>
                  <a:schemeClr val="tx1"/>
                </a:solidFill>
                <a:effectLst/>
                <a:ea typeface="Times New Roman" panose="02020603050405020304" pitchFamily="18" charset="0"/>
              </a:rPr>
              <a:t>The bedrock of Emotion Detection (ED) systems are emotion models, which determine how emotions are expressed. The models presume that emotions exist in different states, justifying the need to differentiate between them. When engaging in any ED-related task, it is essential to initially determine the emotional model to be used.</a:t>
            </a:r>
          </a:p>
          <a:p>
            <a:pPr marL="302260" indent="-6350" algn="just">
              <a:lnSpc>
                <a:spcPct val="107000"/>
              </a:lnSpc>
              <a:spcAft>
                <a:spcPts val="50"/>
              </a:spcAft>
            </a:pPr>
            <a:r>
              <a:rPr lang="en-IN" sz="2900" dirty="0">
                <a:solidFill>
                  <a:schemeClr val="tx1"/>
                </a:solidFill>
                <a:effectLst/>
                <a:ea typeface="Times New Roman" panose="02020603050405020304" pitchFamily="18" charset="0"/>
              </a:rPr>
              <a:t>The Paul Ekman model groups emotions into six types. According to his theory, there are six basic emotions that arise from discrete neurological systems as a result of how a person interprets a situation, and hence emotions are independent. Happiness, sadness, anger, disgust, surprise, and fear are the basic emotions. However, the combination of these feelings can result in more complicated emotions like guilt, shame, pride, desire, and greed, etc.</a:t>
            </a:r>
          </a:p>
          <a:p>
            <a:pPr marL="302260" indent="-6350" algn="just">
              <a:lnSpc>
                <a:spcPct val="107000"/>
              </a:lnSpc>
              <a:spcAft>
                <a:spcPts val="50"/>
              </a:spcAft>
            </a:pPr>
            <a:r>
              <a:rPr lang="en-IN" sz="2900" dirty="0">
                <a:solidFill>
                  <a:schemeClr val="tx1"/>
                </a:solidFill>
                <a:effectLst/>
                <a:ea typeface="Times New Roman" panose="02020603050405020304" pitchFamily="18" charset="0"/>
              </a:rPr>
              <a:t>The Robert </a:t>
            </a:r>
            <a:r>
              <a:rPr lang="en-IN" sz="2900" dirty="0" err="1">
                <a:solidFill>
                  <a:schemeClr val="tx1"/>
                </a:solidFill>
                <a:effectLst/>
                <a:ea typeface="Times New Roman" panose="02020603050405020304" pitchFamily="18" charset="0"/>
              </a:rPr>
              <a:t>Plutchik</a:t>
            </a:r>
            <a:r>
              <a:rPr lang="en-IN" sz="2900" dirty="0">
                <a:solidFill>
                  <a:schemeClr val="tx1"/>
                </a:solidFill>
                <a:effectLst/>
                <a:ea typeface="Times New Roman" panose="02020603050405020304" pitchFamily="18" charset="0"/>
              </a:rPr>
              <a:t> model, much like Ekman, proposes that there are just a few primary emotions that occur in opposite pairings and combine to form complicated emotions. Supplementing Ekman’s six core emotions, he named two more, including trust and anticipation, making  a total of eight essential emotions. Joy vs. sadness, trust vs. disgust, anger vs. fear, and surprise vs. anticipation are the eight opposing emotions. As per </a:t>
            </a:r>
            <a:r>
              <a:rPr lang="en-IN" sz="2900" dirty="0" err="1">
                <a:solidFill>
                  <a:schemeClr val="tx1"/>
                </a:solidFill>
                <a:effectLst/>
                <a:ea typeface="Times New Roman" panose="02020603050405020304" pitchFamily="18" charset="0"/>
              </a:rPr>
              <a:t>Plutchik</a:t>
            </a:r>
            <a:r>
              <a:rPr lang="en-IN" sz="2900" dirty="0">
                <a:solidFill>
                  <a:schemeClr val="tx1"/>
                </a:solidFill>
                <a:effectLst/>
                <a:ea typeface="Times New Roman" panose="02020603050405020304" pitchFamily="18" charset="0"/>
              </a:rPr>
              <a:t>, there are differing levels of intensities for each emotion determined by how an event is interpreted by an individual. </a:t>
            </a:r>
          </a:p>
          <a:p>
            <a:pPr marL="302260" indent="-6350" algn="just">
              <a:lnSpc>
                <a:spcPct val="107000"/>
              </a:lnSpc>
              <a:spcAft>
                <a:spcPts val="15"/>
              </a:spcAft>
            </a:pPr>
            <a:r>
              <a:rPr lang="en-IN" sz="2900" dirty="0">
                <a:solidFill>
                  <a:schemeClr val="tx1"/>
                </a:solidFill>
                <a:effectLst/>
                <a:ea typeface="Times New Roman" panose="02020603050405020304" pitchFamily="18" charset="0"/>
              </a:rPr>
              <a:t> </a:t>
            </a:r>
          </a:p>
          <a:p>
            <a:endParaRPr lang="en-IN" dirty="0">
              <a:solidFill>
                <a:schemeClr val="tx1"/>
              </a:solidFill>
            </a:endParaRPr>
          </a:p>
        </p:txBody>
      </p:sp>
    </p:spTree>
    <p:extLst>
      <p:ext uri="{BB962C8B-B14F-4D97-AF65-F5344CB8AC3E}">
        <p14:creationId xmlns:p14="http://schemas.microsoft.com/office/powerpoint/2010/main" val="220635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F4B61-69CC-3CE8-2D35-F7774AA7E8BB}"/>
              </a:ext>
            </a:extLst>
          </p:cNvPr>
          <p:cNvSpPr>
            <a:spLocks noGrp="1"/>
          </p:cNvSpPr>
          <p:nvPr>
            <p:ph type="title"/>
          </p:nvPr>
        </p:nvSpPr>
        <p:spPr/>
        <p:txBody>
          <a:bodyPr/>
          <a:lstStyle/>
          <a:p>
            <a:r>
              <a:rPr lang="en-IN" dirty="0"/>
              <a:t>EMOTION DETECTION	</a:t>
            </a:r>
          </a:p>
        </p:txBody>
      </p:sp>
      <p:sp>
        <p:nvSpPr>
          <p:cNvPr id="3" name="Content Placeholder 2">
            <a:extLst>
              <a:ext uri="{FF2B5EF4-FFF2-40B4-BE49-F238E27FC236}">
                <a16:creationId xmlns:a16="http://schemas.microsoft.com/office/drawing/2014/main" id="{8AD4046E-6AB3-2AD7-672C-9A5517D893F3}"/>
              </a:ext>
            </a:extLst>
          </p:cNvPr>
          <p:cNvSpPr>
            <a:spLocks noGrp="1"/>
          </p:cNvSpPr>
          <p:nvPr>
            <p:ph idx="1"/>
          </p:nvPr>
        </p:nvSpPr>
        <p:spPr/>
        <p:txBody>
          <a:bodyPr/>
          <a:lstStyle/>
          <a:p>
            <a:r>
              <a:rPr lang="en-IN" sz="2000" dirty="0">
                <a:solidFill>
                  <a:schemeClr val="tx1"/>
                </a:solidFill>
                <a:effectLst/>
                <a:ea typeface="Times New Roman" panose="02020603050405020304" pitchFamily="18" charset="0"/>
                <a:cs typeface="Times New Roman" panose="02020603050405020304" pitchFamily="18" charset="0"/>
              </a:rPr>
              <a:t>Profile of Mood States or POMS is a standard validated psychological test formulated by McNair et al to assess the psychological state or mood of a person. </a:t>
            </a:r>
            <a:r>
              <a:rPr lang="en-IN" sz="2000" dirty="0">
                <a:solidFill>
                  <a:schemeClr val="tx1"/>
                </a:solidFill>
                <a:effectLst/>
                <a:ea typeface="Times New Roman" panose="02020603050405020304" pitchFamily="18" charset="0"/>
              </a:rPr>
              <a:t>It classifies emotions into seven categories; anger, confusion, depression, fatigue, friendliness, tension and vigour.</a:t>
            </a:r>
          </a:p>
          <a:p>
            <a:pPr marL="295910" indent="0" algn="just">
              <a:lnSpc>
                <a:spcPct val="107000"/>
              </a:lnSpc>
              <a:spcAft>
                <a:spcPts val="15"/>
              </a:spcAft>
              <a:buNone/>
            </a:pPr>
            <a:r>
              <a:rPr lang="en-IN" dirty="0">
                <a:solidFill>
                  <a:schemeClr val="tx1"/>
                </a:solidFill>
                <a:effectLst/>
                <a:ea typeface="Times New Roman" panose="02020603050405020304" pitchFamily="18" charset="0"/>
              </a:rPr>
              <a:t>Building on </a:t>
            </a:r>
            <a:r>
              <a:rPr lang="en-IN" dirty="0" err="1">
                <a:solidFill>
                  <a:schemeClr val="tx1"/>
                </a:solidFill>
                <a:effectLst/>
                <a:ea typeface="Times New Roman" panose="02020603050405020304" pitchFamily="18" charset="0"/>
                <a:cs typeface="Times New Roman" panose="02020603050405020304" pitchFamily="18" charset="0"/>
              </a:rPr>
              <a:t>Colnerič</a:t>
            </a:r>
            <a:r>
              <a:rPr lang="en-IN" dirty="0">
                <a:solidFill>
                  <a:schemeClr val="tx1"/>
                </a:solidFill>
                <a:effectLst/>
                <a:ea typeface="Times New Roman" panose="02020603050405020304" pitchFamily="18" charset="0"/>
                <a:cs typeface="Times New Roman" panose="02020603050405020304" pitchFamily="18" charset="0"/>
              </a:rPr>
              <a:t> and </a:t>
            </a:r>
            <a:r>
              <a:rPr lang="en-IN" dirty="0" err="1">
                <a:solidFill>
                  <a:schemeClr val="tx1"/>
                </a:solidFill>
                <a:effectLst/>
                <a:ea typeface="Times New Roman" panose="02020603050405020304" pitchFamily="18" charset="0"/>
                <a:cs typeface="Times New Roman" panose="02020603050405020304" pitchFamily="18" charset="0"/>
              </a:rPr>
              <a:t>Demšar</a:t>
            </a:r>
            <a:r>
              <a:rPr lang="en-IN" dirty="0" err="1">
                <a:solidFill>
                  <a:schemeClr val="tx1"/>
                </a:solidFill>
                <a:ea typeface="Times New Roman" panose="02020603050405020304" pitchFamily="18" charset="0"/>
                <a:cs typeface="Times New Roman" panose="02020603050405020304" pitchFamily="18" charset="0"/>
              </a:rPr>
              <a:t>’s</a:t>
            </a:r>
            <a:r>
              <a:rPr lang="en-IN" dirty="0">
                <a:solidFill>
                  <a:schemeClr val="tx1"/>
                </a:solidFill>
                <a:effectLst/>
                <a:ea typeface="Times New Roman" panose="02020603050405020304" pitchFamily="18" charset="0"/>
                <a:cs typeface="Times New Roman" panose="02020603050405020304" pitchFamily="18" charset="0"/>
              </a:rPr>
              <a:t> work we use their pre-built models to classify the emotions on our tweet collections using Ekman, </a:t>
            </a:r>
            <a:r>
              <a:rPr lang="en-IN" dirty="0" err="1">
                <a:solidFill>
                  <a:schemeClr val="tx1"/>
                </a:solidFill>
                <a:effectLst/>
                <a:ea typeface="Times New Roman" panose="02020603050405020304" pitchFamily="18" charset="0"/>
                <a:cs typeface="Times New Roman" panose="02020603050405020304" pitchFamily="18" charset="0"/>
              </a:rPr>
              <a:t>Pluthick</a:t>
            </a:r>
            <a:r>
              <a:rPr lang="en-IN" dirty="0">
                <a:solidFill>
                  <a:schemeClr val="tx1"/>
                </a:solidFill>
                <a:effectLst/>
                <a:ea typeface="Times New Roman" panose="02020603050405020304" pitchFamily="18" charset="0"/>
                <a:cs typeface="Times New Roman" panose="02020603050405020304" pitchFamily="18" charset="0"/>
              </a:rPr>
              <a:t> and POMS emotion models. Furthermore, to supplement this we decided to use Text2Emotion, which is lexicon based python library to attain emotions of tweets. The five emotions that are assessed in Text2Emotion are Happy, Angry, Sad, Surprise and Fear.</a:t>
            </a:r>
            <a:endParaRPr lang="en-IN" dirty="0">
              <a:solidFill>
                <a:schemeClr val="tx1"/>
              </a:solidFill>
              <a:effectLst/>
              <a:ea typeface="Times New Roman" panose="02020603050405020304" pitchFamily="18" charset="0"/>
            </a:endParaRPr>
          </a:p>
          <a:p>
            <a:pPr marL="302260" indent="-6350" algn="just">
              <a:lnSpc>
                <a:spcPct val="107000"/>
              </a:lnSpc>
              <a:spcAft>
                <a:spcPts val="50"/>
              </a:spcAft>
            </a:pPr>
            <a:r>
              <a:rPr lang="en-IN" dirty="0">
                <a:solidFill>
                  <a:schemeClr val="tx1"/>
                </a:solidFill>
                <a:effectLst/>
                <a:ea typeface="Times New Roman" panose="02020603050405020304" pitchFamily="18" charset="0"/>
              </a:rPr>
              <a:t> </a:t>
            </a:r>
          </a:p>
          <a:p>
            <a:endParaRPr lang="en-IN" dirty="0"/>
          </a:p>
        </p:txBody>
      </p:sp>
    </p:spTree>
    <p:extLst>
      <p:ext uri="{BB962C8B-B14F-4D97-AF65-F5344CB8AC3E}">
        <p14:creationId xmlns:p14="http://schemas.microsoft.com/office/powerpoint/2010/main" val="345781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EC63-FB3A-4B6B-E6FA-0AFEE3C41A05}"/>
              </a:ext>
            </a:extLst>
          </p:cNvPr>
          <p:cNvSpPr>
            <a:spLocks noGrp="1"/>
          </p:cNvSpPr>
          <p:nvPr>
            <p:ph type="title"/>
          </p:nvPr>
        </p:nvSpPr>
        <p:spPr/>
        <p:txBody>
          <a:bodyPr>
            <a:normAutofit/>
          </a:bodyPr>
          <a:lstStyle/>
          <a:p>
            <a:r>
              <a:rPr lang="en-IN" dirty="0">
                <a:solidFill>
                  <a:schemeClr val="tx1"/>
                </a:solidFill>
                <a:effectLst/>
                <a:latin typeface="+mn-lt"/>
                <a:ea typeface="Times New Roman" panose="02020603050405020304" pitchFamily="18" charset="0"/>
              </a:rPr>
              <a:t>TECHNICAL SPECIFICATIONS</a:t>
            </a:r>
            <a:endParaRPr lang="en-IN" dirty="0">
              <a:solidFill>
                <a:schemeClr val="tx1"/>
              </a:solidFill>
              <a:latin typeface="+mn-lt"/>
            </a:endParaRPr>
          </a:p>
        </p:txBody>
      </p:sp>
      <p:sp>
        <p:nvSpPr>
          <p:cNvPr id="3" name="Content Placeholder 2">
            <a:extLst>
              <a:ext uri="{FF2B5EF4-FFF2-40B4-BE49-F238E27FC236}">
                <a16:creationId xmlns:a16="http://schemas.microsoft.com/office/drawing/2014/main" id="{4CC1ED25-8B16-56EB-1114-68303E2EC5B8}"/>
              </a:ext>
            </a:extLst>
          </p:cNvPr>
          <p:cNvSpPr>
            <a:spLocks noGrp="1"/>
          </p:cNvSpPr>
          <p:nvPr>
            <p:ph idx="1"/>
          </p:nvPr>
        </p:nvSpPr>
        <p:spPr/>
        <p:txBody>
          <a:bodyPr/>
          <a:lstStyle/>
          <a:p>
            <a:pPr marL="301625" marR="1905" indent="-6350">
              <a:lnSpc>
                <a:spcPct val="107000"/>
              </a:lnSpc>
              <a:spcAft>
                <a:spcPts val="960"/>
              </a:spcAft>
            </a:pPr>
            <a:r>
              <a:rPr lang="en-IN" b="1" kern="0" dirty="0">
                <a:solidFill>
                  <a:schemeClr val="tx1"/>
                </a:solidFill>
                <a:effectLst/>
                <a:ea typeface="Times New Roman" panose="02020603050405020304" pitchFamily="18" charset="0"/>
              </a:rPr>
              <a:t>Hardware Requirements:</a:t>
            </a:r>
          </a:p>
          <a:p>
            <a:pPr marL="302260" indent="-6350">
              <a:lnSpc>
                <a:spcPct val="107000"/>
              </a:lnSpc>
              <a:spcAft>
                <a:spcPts val="15"/>
              </a:spcAft>
            </a:pPr>
            <a:r>
              <a:rPr lang="en-IN" dirty="0">
                <a:solidFill>
                  <a:schemeClr val="tx1"/>
                </a:solidFill>
                <a:effectLst/>
                <a:ea typeface="Times New Roman" panose="02020603050405020304" pitchFamily="18" charset="0"/>
              </a:rPr>
              <a:t>System: intel i7</a:t>
            </a:r>
          </a:p>
          <a:p>
            <a:pPr marL="302260" indent="-6350">
              <a:lnSpc>
                <a:spcPct val="107000"/>
              </a:lnSpc>
              <a:spcAft>
                <a:spcPts val="15"/>
              </a:spcAft>
            </a:pPr>
            <a:r>
              <a:rPr lang="en-IN" dirty="0">
                <a:solidFill>
                  <a:schemeClr val="tx1"/>
                </a:solidFill>
                <a:effectLst/>
                <a:ea typeface="Times New Roman" panose="02020603050405020304" pitchFamily="18" charset="0"/>
              </a:rPr>
              <a:t> </a:t>
            </a:r>
          </a:p>
          <a:p>
            <a:pPr marL="302260" indent="-6350">
              <a:lnSpc>
                <a:spcPct val="107000"/>
              </a:lnSpc>
              <a:spcAft>
                <a:spcPts val="15"/>
              </a:spcAft>
            </a:pPr>
            <a:r>
              <a:rPr lang="en-IN" dirty="0">
                <a:solidFill>
                  <a:schemeClr val="tx1"/>
                </a:solidFill>
                <a:effectLst/>
                <a:ea typeface="Times New Roman" panose="02020603050405020304" pitchFamily="18" charset="0"/>
              </a:rPr>
              <a:t>Hard Disk: 1 TB</a:t>
            </a:r>
          </a:p>
          <a:p>
            <a:pPr marL="302260" indent="-6350">
              <a:lnSpc>
                <a:spcPct val="107000"/>
              </a:lnSpc>
              <a:spcAft>
                <a:spcPts val="15"/>
              </a:spcAft>
            </a:pPr>
            <a:r>
              <a:rPr lang="en-IN" dirty="0">
                <a:solidFill>
                  <a:schemeClr val="tx1"/>
                </a:solidFill>
                <a:effectLst/>
                <a:ea typeface="Times New Roman" panose="02020603050405020304" pitchFamily="18" charset="0"/>
              </a:rPr>
              <a:t> </a:t>
            </a:r>
          </a:p>
          <a:p>
            <a:pPr marL="302260" indent="-6350">
              <a:lnSpc>
                <a:spcPct val="107000"/>
              </a:lnSpc>
              <a:spcAft>
                <a:spcPts val="15"/>
              </a:spcAft>
            </a:pPr>
            <a:r>
              <a:rPr lang="en-IN" dirty="0">
                <a:solidFill>
                  <a:schemeClr val="tx1"/>
                </a:solidFill>
                <a:effectLst/>
                <a:ea typeface="Times New Roman" panose="02020603050405020304" pitchFamily="18" charset="0"/>
              </a:rPr>
              <a:t>Monitor: 15.6’’ LCD</a:t>
            </a:r>
          </a:p>
          <a:p>
            <a:pPr marL="302260" indent="-6350">
              <a:lnSpc>
                <a:spcPct val="107000"/>
              </a:lnSpc>
              <a:spcAft>
                <a:spcPts val="15"/>
              </a:spcAft>
            </a:pPr>
            <a:r>
              <a:rPr lang="en-IN" dirty="0">
                <a:solidFill>
                  <a:schemeClr val="tx1"/>
                </a:solidFill>
                <a:effectLst/>
                <a:ea typeface="Times New Roman" panose="02020603050405020304" pitchFamily="18" charset="0"/>
              </a:rPr>
              <a:t> </a:t>
            </a:r>
          </a:p>
          <a:p>
            <a:pPr marL="302260" indent="-6350">
              <a:lnSpc>
                <a:spcPct val="107000"/>
              </a:lnSpc>
              <a:spcAft>
                <a:spcPts val="15"/>
              </a:spcAft>
            </a:pPr>
            <a:r>
              <a:rPr lang="en-IN" dirty="0">
                <a:solidFill>
                  <a:schemeClr val="tx1"/>
                </a:solidFill>
                <a:effectLst/>
                <a:ea typeface="Times New Roman" panose="02020603050405020304" pitchFamily="18" charset="0"/>
              </a:rPr>
              <a:t>Ram: 8GB</a:t>
            </a:r>
          </a:p>
          <a:p>
            <a:endParaRPr lang="en-IN" dirty="0"/>
          </a:p>
        </p:txBody>
      </p:sp>
    </p:spTree>
    <p:extLst>
      <p:ext uri="{BB962C8B-B14F-4D97-AF65-F5344CB8AC3E}">
        <p14:creationId xmlns:p14="http://schemas.microsoft.com/office/powerpoint/2010/main" val="2300816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FEC63-FB3A-4B6B-E6FA-0AFEE3C41A05}"/>
              </a:ext>
            </a:extLst>
          </p:cNvPr>
          <p:cNvSpPr>
            <a:spLocks noGrp="1"/>
          </p:cNvSpPr>
          <p:nvPr>
            <p:ph type="title"/>
          </p:nvPr>
        </p:nvSpPr>
        <p:spPr>
          <a:xfrm>
            <a:off x="1245326" y="263527"/>
            <a:ext cx="10058400" cy="1450757"/>
          </a:xfrm>
        </p:spPr>
        <p:txBody>
          <a:bodyPr/>
          <a:lstStyle/>
          <a:p>
            <a:r>
              <a:rPr lang="en-IN" dirty="0">
                <a:solidFill>
                  <a:schemeClr val="tx1"/>
                </a:solidFill>
                <a:latin typeface="+mn-lt"/>
              </a:rPr>
              <a:t>TECHNICAL SPECIFICATIONS</a:t>
            </a:r>
          </a:p>
        </p:txBody>
      </p:sp>
      <p:sp>
        <p:nvSpPr>
          <p:cNvPr id="3" name="Content Placeholder 2">
            <a:extLst>
              <a:ext uri="{FF2B5EF4-FFF2-40B4-BE49-F238E27FC236}">
                <a16:creationId xmlns:a16="http://schemas.microsoft.com/office/drawing/2014/main" id="{4CC1ED25-8B16-56EB-1114-68303E2EC5B8}"/>
              </a:ext>
            </a:extLst>
          </p:cNvPr>
          <p:cNvSpPr>
            <a:spLocks noGrp="1"/>
          </p:cNvSpPr>
          <p:nvPr>
            <p:ph idx="1"/>
          </p:nvPr>
        </p:nvSpPr>
        <p:spPr/>
        <p:txBody>
          <a:bodyPr/>
          <a:lstStyle/>
          <a:p>
            <a:pPr marL="581660" indent="-6350">
              <a:lnSpc>
                <a:spcPct val="107000"/>
              </a:lnSpc>
              <a:spcAft>
                <a:spcPts val="15"/>
              </a:spcAft>
            </a:pPr>
            <a:r>
              <a:rPr lang="en-IN" b="1" kern="0" dirty="0">
                <a:solidFill>
                  <a:schemeClr val="tx1"/>
                </a:solidFill>
              </a:rPr>
              <a:t>Software Requirements:</a:t>
            </a:r>
          </a:p>
          <a:p>
            <a:pPr marL="581660" indent="-6350">
              <a:lnSpc>
                <a:spcPct val="107000"/>
              </a:lnSpc>
              <a:spcAft>
                <a:spcPts val="15"/>
              </a:spcAft>
            </a:pPr>
            <a:r>
              <a:rPr lang="en-IN" b="1" kern="0" dirty="0">
                <a:solidFill>
                  <a:schemeClr val="tx1"/>
                </a:solidFill>
              </a:rPr>
              <a:t> </a:t>
            </a:r>
          </a:p>
          <a:p>
            <a:pPr marL="581025" marR="1905" indent="-6350">
              <a:lnSpc>
                <a:spcPct val="107000"/>
              </a:lnSpc>
              <a:spcAft>
                <a:spcPts val="960"/>
              </a:spcAft>
            </a:pPr>
            <a:r>
              <a:rPr lang="en-IN" b="1" kern="0" dirty="0">
                <a:solidFill>
                  <a:schemeClr val="tx1"/>
                </a:solidFill>
              </a:rPr>
              <a:t>Operating System: Windows 10</a:t>
            </a:r>
          </a:p>
          <a:p>
            <a:pPr marL="581660" indent="-6350">
              <a:lnSpc>
                <a:spcPct val="107000"/>
              </a:lnSpc>
              <a:spcAft>
                <a:spcPts val="15"/>
              </a:spcAft>
            </a:pPr>
            <a:r>
              <a:rPr lang="en-IN" b="1" kern="0" dirty="0">
                <a:solidFill>
                  <a:schemeClr val="tx1"/>
                </a:solidFill>
              </a:rPr>
              <a:t>Coding Language: Python</a:t>
            </a:r>
          </a:p>
          <a:p>
            <a:pPr marL="581660" indent="-6350">
              <a:lnSpc>
                <a:spcPct val="107000"/>
              </a:lnSpc>
              <a:spcAft>
                <a:spcPts val="15"/>
              </a:spcAft>
            </a:pPr>
            <a:r>
              <a:rPr lang="en-IN" b="1" kern="0" dirty="0">
                <a:solidFill>
                  <a:schemeClr val="tx1"/>
                </a:solidFill>
              </a:rPr>
              <a:t>Coding Environment: Google Collaboratory</a:t>
            </a:r>
          </a:p>
          <a:p>
            <a:pPr marL="581660" indent="-6350">
              <a:lnSpc>
                <a:spcPct val="107000"/>
              </a:lnSpc>
              <a:spcAft>
                <a:spcPts val="15"/>
              </a:spcAft>
            </a:pPr>
            <a:r>
              <a:rPr lang="en-IN" b="1" kern="0" dirty="0">
                <a:solidFill>
                  <a:schemeClr val="tx1"/>
                </a:solidFill>
              </a:rPr>
              <a:t>Framework: </a:t>
            </a:r>
            <a:r>
              <a:rPr lang="en-IN" b="1" kern="0" dirty="0" err="1">
                <a:solidFill>
                  <a:schemeClr val="tx1"/>
                </a:solidFill>
              </a:rPr>
              <a:t>Keras</a:t>
            </a:r>
            <a:r>
              <a:rPr lang="en-IN" b="1" kern="0" dirty="0">
                <a:solidFill>
                  <a:schemeClr val="tx1"/>
                </a:solidFill>
              </a:rPr>
              <a:t>/TensorFlow</a:t>
            </a:r>
          </a:p>
          <a:p>
            <a:endParaRPr lang="en-IN" dirty="0"/>
          </a:p>
        </p:txBody>
      </p:sp>
    </p:spTree>
    <p:extLst>
      <p:ext uri="{BB962C8B-B14F-4D97-AF65-F5344CB8AC3E}">
        <p14:creationId xmlns:p14="http://schemas.microsoft.com/office/powerpoint/2010/main" val="340843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4421E-C58B-6DF9-46CD-859ED67D295B}"/>
              </a:ext>
            </a:extLst>
          </p:cNvPr>
          <p:cNvSpPr>
            <a:spLocks noGrp="1"/>
          </p:cNvSpPr>
          <p:nvPr>
            <p:ph type="title"/>
          </p:nvPr>
        </p:nvSpPr>
        <p:spPr/>
        <p:txBody>
          <a:bodyPr/>
          <a:lstStyle/>
          <a:p>
            <a:r>
              <a:rPr lang="en-IN" dirty="0"/>
              <a:t>Deep Learning Bi-Directional RNN-LSTM</a:t>
            </a:r>
          </a:p>
        </p:txBody>
      </p:sp>
      <p:sp>
        <p:nvSpPr>
          <p:cNvPr id="3" name="Content Placeholder 2">
            <a:extLst>
              <a:ext uri="{FF2B5EF4-FFF2-40B4-BE49-F238E27FC236}">
                <a16:creationId xmlns:a16="http://schemas.microsoft.com/office/drawing/2014/main" id="{049EF11D-5F80-AB41-696F-00B9789DE4EC}"/>
              </a:ext>
            </a:extLst>
          </p:cNvPr>
          <p:cNvSpPr>
            <a:spLocks noGrp="1"/>
          </p:cNvSpPr>
          <p:nvPr>
            <p:ph idx="1"/>
          </p:nvPr>
        </p:nvSpPr>
        <p:spPr/>
        <p:txBody>
          <a:bodyPr>
            <a:normAutofit/>
          </a:bodyPr>
          <a:lstStyle/>
          <a:p>
            <a:pPr algn="l"/>
            <a:endParaRPr lang="en-US" b="0" i="0" u="none" strike="noStrike" baseline="0" dirty="0"/>
          </a:p>
          <a:p>
            <a:pPr algn="l"/>
            <a:r>
              <a:rPr lang="en-US" b="0" i="0" u="none" strike="noStrike" baseline="0" dirty="0"/>
              <a:t>The results after using the pre-trained Ekman and </a:t>
            </a:r>
            <a:r>
              <a:rPr lang="en-US" b="0" i="0" u="none" strike="noStrike" baseline="0" dirty="0" err="1"/>
              <a:t>Plutchik</a:t>
            </a:r>
            <a:r>
              <a:rPr lang="en-US" b="0" i="0" u="none" strike="noStrike" baseline="0" dirty="0"/>
              <a:t> model are quite suspicious, as</a:t>
            </a:r>
          </a:p>
          <a:p>
            <a:pPr algn="l"/>
            <a:r>
              <a:rPr lang="en-US" b="0" i="0" u="none" strike="noStrike" baseline="0" dirty="0"/>
              <a:t>feelings of joy and trust are some of the dominant emotions, which seems highly unlikely.</a:t>
            </a:r>
          </a:p>
          <a:p>
            <a:pPr algn="l"/>
            <a:r>
              <a:rPr lang="en-US" b="0" i="0" u="none" strike="noStrike" baseline="0" dirty="0"/>
              <a:t>Therefore, in order to address this, we have trained our very own Bi-Directional RNN-LSTM</a:t>
            </a:r>
          </a:p>
          <a:p>
            <a:pPr algn="l"/>
            <a:r>
              <a:rPr lang="en-IN" b="0" i="0" u="none" strike="noStrike" baseline="0" dirty="0"/>
              <a:t>to predict emotions.</a:t>
            </a:r>
            <a:endParaRPr lang="en-IN" dirty="0"/>
          </a:p>
        </p:txBody>
      </p:sp>
    </p:spTree>
    <p:extLst>
      <p:ext uri="{BB962C8B-B14F-4D97-AF65-F5344CB8AC3E}">
        <p14:creationId xmlns:p14="http://schemas.microsoft.com/office/powerpoint/2010/main" val="1070206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62EA0-523B-19B5-6A90-D970C5B4072D}"/>
              </a:ext>
            </a:extLst>
          </p:cNvPr>
          <p:cNvSpPr>
            <a:spLocks noGrp="1"/>
          </p:cNvSpPr>
          <p:nvPr>
            <p:ph type="title"/>
          </p:nvPr>
        </p:nvSpPr>
        <p:spPr/>
        <p:txBody>
          <a:bodyPr/>
          <a:lstStyle/>
          <a:p>
            <a:r>
              <a:rPr lang="en-IN" dirty="0">
                <a:solidFill>
                  <a:schemeClr val="tx1"/>
                </a:solidFill>
                <a:latin typeface="+mn-lt"/>
              </a:rPr>
              <a:t>RNN</a:t>
            </a:r>
          </a:p>
        </p:txBody>
      </p:sp>
      <p:sp>
        <p:nvSpPr>
          <p:cNvPr id="3" name="Content Placeholder 2">
            <a:extLst>
              <a:ext uri="{FF2B5EF4-FFF2-40B4-BE49-F238E27FC236}">
                <a16:creationId xmlns:a16="http://schemas.microsoft.com/office/drawing/2014/main" id="{27EC18EA-528A-F170-5595-86A820EDAD60}"/>
              </a:ext>
            </a:extLst>
          </p:cNvPr>
          <p:cNvSpPr>
            <a:spLocks noGrp="1"/>
          </p:cNvSpPr>
          <p:nvPr>
            <p:ph idx="1"/>
          </p:nvPr>
        </p:nvSpPr>
        <p:spPr/>
        <p:txBody>
          <a:bodyPr/>
          <a:lstStyle/>
          <a:p>
            <a:endParaRPr lang="en-IN" dirty="0">
              <a:solidFill>
                <a:schemeClr val="tx1"/>
              </a:solidFill>
              <a:effectLst/>
              <a:ea typeface="Times New Roman" panose="02020603050405020304" pitchFamily="18" charset="0"/>
            </a:endParaRPr>
          </a:p>
          <a:p>
            <a:r>
              <a:rPr lang="en-IN" dirty="0">
                <a:solidFill>
                  <a:schemeClr val="tx1"/>
                </a:solidFill>
                <a:effectLst/>
                <a:ea typeface="Times New Roman" panose="02020603050405020304" pitchFamily="18" charset="0"/>
              </a:rPr>
              <a:t>Regular artificial neural networks do not depend on the sequence or order of input. For example, in an artificial neural network to detect if a credit card transaction is fraudulent or not, the output does not depend on the order of the input parameters of the neural network. However, for natural language processing tasks such as sentiment analysis, this is not the case. All NLP tasks are sequence modelling problems, where the order of the words play an important role in determining the meaning and context of a sentence, and thus the sentiment. </a:t>
            </a:r>
            <a:endParaRPr lang="en-IN" dirty="0"/>
          </a:p>
        </p:txBody>
      </p:sp>
    </p:spTree>
    <p:extLst>
      <p:ext uri="{BB962C8B-B14F-4D97-AF65-F5344CB8AC3E}">
        <p14:creationId xmlns:p14="http://schemas.microsoft.com/office/powerpoint/2010/main" val="151821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F55A-C4DE-60E0-8FC9-03744EA70E33}"/>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4DF16064-D74A-CAD6-2DE4-CD2FDBA5CEFD}"/>
              </a:ext>
            </a:extLst>
          </p:cNvPr>
          <p:cNvSpPr>
            <a:spLocks noGrp="1"/>
          </p:cNvSpPr>
          <p:nvPr>
            <p:ph idx="1"/>
          </p:nvPr>
        </p:nvSpPr>
        <p:spPr/>
        <p:txBody>
          <a:bodyPr>
            <a:normAutofit/>
          </a:bodyPr>
          <a:lstStyle/>
          <a:p>
            <a:pPr marL="0" indent="0" algn="just">
              <a:lnSpc>
                <a:spcPct val="95000"/>
              </a:lnSpc>
              <a:spcBef>
                <a:spcPct val="0"/>
              </a:spcBef>
              <a:buNone/>
            </a:pPr>
            <a:endParaRPr lang="en-US" spc="-50" dirty="0">
              <a:latin typeface="+mj-lt"/>
              <a:ea typeface="+mj-ea"/>
              <a:cs typeface="+mj-cs"/>
            </a:endParaRPr>
          </a:p>
          <a:p>
            <a:pPr marL="0" indent="0" algn="just">
              <a:lnSpc>
                <a:spcPct val="95000"/>
              </a:lnSpc>
              <a:spcBef>
                <a:spcPct val="0"/>
              </a:spcBef>
              <a:buNone/>
            </a:pPr>
            <a:r>
              <a:rPr lang="en-US" spc="-50" dirty="0">
                <a:latin typeface="+mj-lt"/>
                <a:ea typeface="+mj-ea"/>
                <a:cs typeface="+mj-cs"/>
              </a:rPr>
              <a:t>The primary goal of this project is to stream real-time COVID-19 related tweets using</a:t>
            </a:r>
          </a:p>
          <a:p>
            <a:pPr marL="0" indent="0" algn="just">
              <a:lnSpc>
                <a:spcPct val="95000"/>
              </a:lnSpc>
              <a:spcBef>
                <a:spcPct val="0"/>
              </a:spcBef>
              <a:buNone/>
            </a:pPr>
            <a:r>
              <a:rPr lang="en-US" spc="-50" dirty="0">
                <a:latin typeface="+mj-lt"/>
                <a:ea typeface="+mj-ea"/>
                <a:cs typeface="+mj-cs"/>
              </a:rPr>
              <a:t>Twitter and its Python API-</a:t>
            </a:r>
            <a:r>
              <a:rPr lang="en-US" spc="-50" dirty="0" err="1">
                <a:latin typeface="+mj-lt"/>
                <a:ea typeface="+mj-ea"/>
                <a:cs typeface="+mj-cs"/>
              </a:rPr>
              <a:t>Tweepy</a:t>
            </a:r>
            <a:r>
              <a:rPr lang="en-US" spc="-50" dirty="0">
                <a:latin typeface="+mj-lt"/>
                <a:ea typeface="+mj-ea"/>
                <a:cs typeface="+mj-cs"/>
              </a:rPr>
              <a:t> and then conduct a sentiment and emotion analysis</a:t>
            </a:r>
          </a:p>
          <a:p>
            <a:pPr marL="0" indent="0" algn="just">
              <a:lnSpc>
                <a:spcPct val="95000"/>
              </a:lnSpc>
              <a:spcBef>
                <a:spcPct val="0"/>
              </a:spcBef>
              <a:buNone/>
            </a:pPr>
            <a:r>
              <a:rPr lang="en-US" spc="-50" dirty="0">
                <a:latin typeface="+mj-lt"/>
                <a:ea typeface="+mj-ea"/>
                <a:cs typeface="+mj-cs"/>
              </a:rPr>
              <a:t>on the same. The results are compared with a corpus of tweets collected two years ago.</a:t>
            </a:r>
          </a:p>
          <a:p>
            <a:pPr marL="0" indent="0" algn="just">
              <a:lnSpc>
                <a:spcPct val="95000"/>
              </a:lnSpc>
              <a:spcBef>
                <a:spcPct val="0"/>
              </a:spcBef>
              <a:buNone/>
            </a:pPr>
            <a:r>
              <a:rPr lang="en-US" spc="-50" dirty="0">
                <a:latin typeface="+mj-lt"/>
                <a:ea typeface="+mj-ea"/>
                <a:cs typeface="+mj-cs"/>
              </a:rPr>
              <a:t>Initially lexicon-based tools such as Text2Emotion, VADER, </a:t>
            </a:r>
            <a:r>
              <a:rPr lang="en-US" spc="-50" dirty="0" err="1">
                <a:latin typeface="+mj-lt"/>
                <a:ea typeface="+mj-ea"/>
                <a:cs typeface="+mj-cs"/>
              </a:rPr>
              <a:t>TextBlob</a:t>
            </a:r>
            <a:r>
              <a:rPr lang="en-US" spc="-50" dirty="0">
                <a:latin typeface="+mj-lt"/>
                <a:ea typeface="+mj-ea"/>
                <a:cs typeface="+mj-cs"/>
              </a:rPr>
              <a:t>, </a:t>
            </a:r>
            <a:r>
              <a:rPr lang="en-US" spc="-50" dirty="0" err="1">
                <a:latin typeface="+mj-lt"/>
                <a:ea typeface="+mj-ea"/>
                <a:cs typeface="+mj-cs"/>
              </a:rPr>
              <a:t>etc</a:t>
            </a:r>
            <a:r>
              <a:rPr lang="en-US" spc="-50" dirty="0">
                <a:latin typeface="+mj-lt"/>
                <a:ea typeface="+mj-ea"/>
                <a:cs typeface="+mj-cs"/>
              </a:rPr>
              <a:t> were</a:t>
            </a:r>
          </a:p>
          <a:p>
            <a:pPr marL="0" indent="0" algn="just">
              <a:lnSpc>
                <a:spcPct val="95000"/>
              </a:lnSpc>
              <a:spcBef>
                <a:spcPct val="0"/>
              </a:spcBef>
              <a:buNone/>
            </a:pPr>
            <a:r>
              <a:rPr lang="en-US" spc="-50" dirty="0">
                <a:latin typeface="+mj-lt"/>
                <a:ea typeface="+mj-ea"/>
                <a:cs typeface="+mj-cs"/>
              </a:rPr>
              <a:t>considered. To incorporate machine learning concepts, we also utilized some pretrained</a:t>
            </a:r>
          </a:p>
          <a:p>
            <a:pPr marL="0" indent="0" algn="just">
              <a:lnSpc>
                <a:spcPct val="95000"/>
              </a:lnSpc>
              <a:spcBef>
                <a:spcPct val="0"/>
              </a:spcBef>
              <a:buNone/>
            </a:pPr>
            <a:r>
              <a:rPr lang="en-US" spc="-50" dirty="0">
                <a:latin typeface="+mj-lt"/>
                <a:ea typeface="+mj-ea"/>
                <a:cs typeface="+mj-cs"/>
              </a:rPr>
              <a:t>emotion detection models from the work published by </a:t>
            </a:r>
            <a:r>
              <a:rPr lang="en-US" spc="-50" dirty="0" err="1">
                <a:latin typeface="+mj-lt"/>
                <a:ea typeface="+mj-ea"/>
                <a:cs typeface="+mj-cs"/>
              </a:rPr>
              <a:t>Colnerič</a:t>
            </a:r>
            <a:r>
              <a:rPr lang="en-US" spc="-50" dirty="0">
                <a:latin typeface="+mj-lt"/>
                <a:ea typeface="+mj-ea"/>
                <a:cs typeface="+mj-cs"/>
              </a:rPr>
              <a:t> and </a:t>
            </a:r>
            <a:r>
              <a:rPr lang="en-US" spc="-50" dirty="0" err="1">
                <a:latin typeface="+mj-lt"/>
                <a:ea typeface="+mj-ea"/>
                <a:cs typeface="+mj-cs"/>
              </a:rPr>
              <a:t>Demšar</a:t>
            </a:r>
            <a:r>
              <a:rPr lang="en-US" spc="-50" dirty="0">
                <a:latin typeface="+mj-lt"/>
                <a:ea typeface="+mj-ea"/>
                <a:cs typeface="+mj-cs"/>
              </a:rPr>
              <a:t>.</a:t>
            </a:r>
          </a:p>
          <a:p>
            <a:pPr marL="0" indent="0" algn="just">
              <a:lnSpc>
                <a:spcPct val="95000"/>
              </a:lnSpc>
              <a:spcBef>
                <a:spcPct val="0"/>
              </a:spcBef>
              <a:buNone/>
            </a:pPr>
            <a:r>
              <a:rPr lang="en-US" spc="-50" dirty="0">
                <a:latin typeface="+mj-lt"/>
                <a:ea typeface="+mj-ea"/>
                <a:cs typeface="+mj-cs"/>
              </a:rPr>
              <a:t>These models were able to predict emotions with regards to some famous psychological</a:t>
            </a:r>
          </a:p>
          <a:p>
            <a:pPr marL="0" indent="0" algn="just">
              <a:lnSpc>
                <a:spcPct val="95000"/>
              </a:lnSpc>
              <a:spcBef>
                <a:spcPct val="0"/>
              </a:spcBef>
              <a:buNone/>
            </a:pPr>
            <a:r>
              <a:rPr lang="en-US" spc="-50" dirty="0">
                <a:latin typeface="+mj-lt"/>
                <a:ea typeface="+mj-ea"/>
                <a:cs typeface="+mj-cs"/>
              </a:rPr>
              <a:t>models such as Ekman, </a:t>
            </a:r>
            <a:r>
              <a:rPr lang="en-US" spc="-50" dirty="0" err="1">
                <a:latin typeface="+mj-lt"/>
                <a:ea typeface="+mj-ea"/>
                <a:cs typeface="+mj-cs"/>
              </a:rPr>
              <a:t>Plutchik</a:t>
            </a:r>
            <a:r>
              <a:rPr lang="en-US" spc="-50" dirty="0">
                <a:latin typeface="+mj-lt"/>
                <a:ea typeface="+mj-ea"/>
                <a:cs typeface="+mj-cs"/>
              </a:rPr>
              <a:t> and the Profile of Mood States. However, we decided</a:t>
            </a:r>
          </a:p>
          <a:p>
            <a:pPr marL="0" indent="0" algn="just">
              <a:lnSpc>
                <a:spcPct val="95000"/>
              </a:lnSpc>
              <a:spcBef>
                <a:spcPct val="0"/>
              </a:spcBef>
              <a:buNone/>
            </a:pPr>
            <a:r>
              <a:rPr lang="en-US" spc="-50" dirty="0">
                <a:latin typeface="+mj-lt"/>
                <a:ea typeface="+mj-ea"/>
                <a:cs typeface="+mj-cs"/>
              </a:rPr>
              <a:t>to build our very own deep learning model due to some deficiencies discovered in the</a:t>
            </a:r>
          </a:p>
          <a:p>
            <a:pPr marL="0" indent="0" algn="just">
              <a:lnSpc>
                <a:spcPct val="95000"/>
              </a:lnSpc>
              <a:spcBef>
                <a:spcPct val="0"/>
              </a:spcBef>
              <a:buNone/>
            </a:pPr>
            <a:r>
              <a:rPr lang="en-IN" spc="-50" dirty="0">
                <a:latin typeface="+mj-lt"/>
                <a:ea typeface="+mj-ea"/>
                <a:cs typeface="+mj-cs"/>
              </a:rPr>
              <a:t>pre-trained models.</a:t>
            </a:r>
          </a:p>
        </p:txBody>
      </p:sp>
    </p:spTree>
    <p:extLst>
      <p:ext uri="{BB962C8B-B14F-4D97-AF65-F5344CB8AC3E}">
        <p14:creationId xmlns:p14="http://schemas.microsoft.com/office/powerpoint/2010/main" val="3775600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D128-867E-25E8-25AB-6AC56BE3B22C}"/>
              </a:ext>
            </a:extLst>
          </p:cNvPr>
          <p:cNvSpPr>
            <a:spLocks noGrp="1"/>
          </p:cNvSpPr>
          <p:nvPr>
            <p:ph type="title"/>
          </p:nvPr>
        </p:nvSpPr>
        <p:spPr/>
        <p:txBody>
          <a:bodyPr/>
          <a:lstStyle/>
          <a:p>
            <a:r>
              <a:rPr lang="en-IN" dirty="0"/>
              <a:t>LSTM</a:t>
            </a:r>
          </a:p>
        </p:txBody>
      </p:sp>
      <p:sp>
        <p:nvSpPr>
          <p:cNvPr id="3" name="Content Placeholder 2">
            <a:extLst>
              <a:ext uri="{FF2B5EF4-FFF2-40B4-BE49-F238E27FC236}">
                <a16:creationId xmlns:a16="http://schemas.microsoft.com/office/drawing/2014/main" id="{4E3798C7-9C92-688B-C76D-0AECF7914658}"/>
              </a:ext>
            </a:extLst>
          </p:cNvPr>
          <p:cNvSpPr>
            <a:spLocks noGrp="1"/>
          </p:cNvSpPr>
          <p:nvPr>
            <p:ph idx="1"/>
          </p:nvPr>
        </p:nvSpPr>
        <p:spPr/>
        <p:txBody>
          <a:bodyPr>
            <a:normAutofit/>
          </a:bodyPr>
          <a:lstStyle/>
          <a:p>
            <a:endParaRPr lang="en-IN" dirty="0">
              <a:solidFill>
                <a:schemeClr val="tx1"/>
              </a:solidFill>
            </a:endParaRPr>
          </a:p>
          <a:p>
            <a:r>
              <a:rPr lang="en-IN" dirty="0">
                <a:solidFill>
                  <a:schemeClr val="tx1"/>
                </a:solidFill>
                <a:effectLst/>
                <a:ea typeface="Times New Roman" panose="02020603050405020304" pitchFamily="18" charset="0"/>
              </a:rPr>
              <a:t>A common problem faced with RNN’s is that it has an extremely short-term memory. Thus, words encountered at the beginning of a sentence are quickly forgotten and have little influence on the later and final outputs of the neural networks. This is due to the vanishing gradient problem. After the forward pass of the neural network, the cost and then the total loss is calculated. During the backpropagation step, the loss is differentiated with respect to the weights of the input parameters so that the weights can be adjusted accordingly and the model will learn and minimize the loss value, maximizing accuracy. In a deep neural network however when adjusting the weights of the inputs of the first layer, the value of the gradient is extremely small, due to the constant multiplication of minute numbers. Hence, the change of their values are negligible, and soon they are forgotten by the RNN.</a:t>
            </a:r>
          </a:p>
          <a:p>
            <a:endParaRPr lang="en-IN" dirty="0">
              <a:solidFill>
                <a:schemeClr val="tx1"/>
              </a:solidFill>
            </a:endParaRPr>
          </a:p>
        </p:txBody>
      </p:sp>
    </p:spTree>
    <p:extLst>
      <p:ext uri="{BB962C8B-B14F-4D97-AF65-F5344CB8AC3E}">
        <p14:creationId xmlns:p14="http://schemas.microsoft.com/office/powerpoint/2010/main" val="363493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1A15-2446-6551-8C81-32342869EF33}"/>
              </a:ext>
            </a:extLst>
          </p:cNvPr>
          <p:cNvSpPr>
            <a:spLocks noGrp="1"/>
          </p:cNvSpPr>
          <p:nvPr>
            <p:ph type="title"/>
          </p:nvPr>
        </p:nvSpPr>
        <p:spPr/>
        <p:txBody>
          <a:bodyPr/>
          <a:lstStyle/>
          <a:p>
            <a:r>
              <a:rPr lang="en-IN" dirty="0"/>
              <a:t>Pre-Processing Block</a:t>
            </a:r>
          </a:p>
        </p:txBody>
      </p:sp>
      <p:graphicFrame>
        <p:nvGraphicFramePr>
          <p:cNvPr id="4" name="Content Placeholder 3">
            <a:extLst>
              <a:ext uri="{FF2B5EF4-FFF2-40B4-BE49-F238E27FC236}">
                <a16:creationId xmlns:a16="http://schemas.microsoft.com/office/drawing/2014/main" id="{0EACDA08-3BC6-8710-8ED2-F9A92AF36CA2}"/>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9190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7D-E57F-63C7-51A8-CECE6AF6189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9438F89-E8A7-6869-6FFD-6FD57F665A11}"/>
              </a:ext>
            </a:extLst>
          </p:cNvPr>
          <p:cNvPicPr>
            <a:picLocks noGrp="1" noChangeAspect="1"/>
          </p:cNvPicPr>
          <p:nvPr>
            <p:ph idx="1"/>
          </p:nvPr>
        </p:nvPicPr>
        <p:blipFill>
          <a:blip r:embed="rId2"/>
          <a:stretch>
            <a:fillRect/>
          </a:stretch>
        </p:blipFill>
        <p:spPr>
          <a:xfrm>
            <a:off x="2812869" y="31230"/>
            <a:ext cx="5747657" cy="6530373"/>
          </a:xfrm>
        </p:spPr>
      </p:pic>
    </p:spTree>
    <p:extLst>
      <p:ext uri="{BB962C8B-B14F-4D97-AF65-F5344CB8AC3E}">
        <p14:creationId xmlns:p14="http://schemas.microsoft.com/office/powerpoint/2010/main" val="4166184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1E4E-6C18-BADF-1789-717F935A71E3}"/>
              </a:ext>
            </a:extLst>
          </p:cNvPr>
          <p:cNvSpPr>
            <a:spLocks noGrp="1"/>
          </p:cNvSpPr>
          <p:nvPr>
            <p:ph type="title"/>
          </p:nvPr>
        </p:nvSpPr>
        <p:spPr/>
        <p:txBody>
          <a:bodyPr/>
          <a:lstStyle/>
          <a:p>
            <a:r>
              <a:rPr lang="en-IN" dirty="0"/>
              <a:t>Training Data</a:t>
            </a:r>
          </a:p>
        </p:txBody>
      </p:sp>
      <p:pic>
        <p:nvPicPr>
          <p:cNvPr id="4" name="Graphic 1">
            <a:extLst>
              <a:ext uri="{FF2B5EF4-FFF2-40B4-BE49-F238E27FC236}">
                <a16:creationId xmlns:a16="http://schemas.microsoft.com/office/drawing/2014/main" id="{8465617A-578C-1A14-14E6-C4F0528034F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683000" y="2281238"/>
            <a:ext cx="4886325" cy="3152775"/>
          </a:xfrm>
          <a:prstGeom prst="rect">
            <a:avLst/>
          </a:prstGeom>
        </p:spPr>
      </p:pic>
    </p:spTree>
    <p:extLst>
      <p:ext uri="{BB962C8B-B14F-4D97-AF65-F5344CB8AC3E}">
        <p14:creationId xmlns:p14="http://schemas.microsoft.com/office/powerpoint/2010/main" val="2517579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63120-4AF0-424E-6A48-404F04069F5F}"/>
              </a:ext>
            </a:extLst>
          </p:cNvPr>
          <p:cNvSpPr>
            <a:spLocks noGrp="1"/>
          </p:cNvSpPr>
          <p:nvPr>
            <p:ph type="title"/>
          </p:nvPr>
        </p:nvSpPr>
        <p:spPr/>
        <p:txBody>
          <a:bodyPr/>
          <a:lstStyle/>
          <a:p>
            <a:r>
              <a:rPr lang="en-IN" dirty="0"/>
              <a:t>Model Design </a:t>
            </a:r>
          </a:p>
        </p:txBody>
      </p:sp>
      <p:pic>
        <p:nvPicPr>
          <p:cNvPr id="5" name="Content Placeholder 4">
            <a:extLst>
              <a:ext uri="{FF2B5EF4-FFF2-40B4-BE49-F238E27FC236}">
                <a16:creationId xmlns:a16="http://schemas.microsoft.com/office/drawing/2014/main" id="{97EAAC58-8B88-0988-AE86-0CA8AC59218B}"/>
              </a:ext>
            </a:extLst>
          </p:cNvPr>
          <p:cNvPicPr>
            <a:picLocks noGrp="1" noChangeAspect="1"/>
          </p:cNvPicPr>
          <p:nvPr>
            <p:ph idx="1"/>
          </p:nvPr>
        </p:nvPicPr>
        <p:blipFill>
          <a:blip r:embed="rId2"/>
          <a:stretch>
            <a:fillRect/>
          </a:stretch>
        </p:blipFill>
        <p:spPr>
          <a:xfrm>
            <a:off x="1295596" y="1846263"/>
            <a:ext cx="9661134" cy="4022725"/>
          </a:xfrm>
        </p:spPr>
      </p:pic>
    </p:spTree>
    <p:extLst>
      <p:ext uri="{BB962C8B-B14F-4D97-AF65-F5344CB8AC3E}">
        <p14:creationId xmlns:p14="http://schemas.microsoft.com/office/powerpoint/2010/main" val="3603049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1A23-EA53-32C7-66B6-B9A55CBEDF46}"/>
              </a:ext>
            </a:extLst>
          </p:cNvPr>
          <p:cNvSpPr>
            <a:spLocks noGrp="1"/>
          </p:cNvSpPr>
          <p:nvPr>
            <p:ph type="title"/>
          </p:nvPr>
        </p:nvSpPr>
        <p:spPr/>
        <p:txBody>
          <a:bodyPr/>
          <a:lstStyle/>
          <a:p>
            <a:r>
              <a:rPr lang="en-IN" dirty="0"/>
              <a:t>MODEL SUMMARY</a:t>
            </a:r>
          </a:p>
        </p:txBody>
      </p:sp>
      <p:pic>
        <p:nvPicPr>
          <p:cNvPr id="4" name="Content Placeholder 3">
            <a:extLst>
              <a:ext uri="{FF2B5EF4-FFF2-40B4-BE49-F238E27FC236}">
                <a16:creationId xmlns:a16="http://schemas.microsoft.com/office/drawing/2014/main" id="{6DA47A07-3F52-E53A-85A4-FC043D437158}"/>
              </a:ext>
            </a:extLst>
          </p:cNvPr>
          <p:cNvPicPr>
            <a:picLocks noGrp="1" noChangeAspect="1"/>
          </p:cNvPicPr>
          <p:nvPr>
            <p:ph idx="1"/>
          </p:nvPr>
        </p:nvPicPr>
        <p:blipFill>
          <a:blip r:embed="rId2"/>
          <a:stretch>
            <a:fillRect/>
          </a:stretch>
        </p:blipFill>
        <p:spPr>
          <a:xfrm>
            <a:off x="3297725" y="1898515"/>
            <a:ext cx="5101592" cy="4319406"/>
          </a:xfrm>
          <a:prstGeom prst="rect">
            <a:avLst/>
          </a:prstGeom>
        </p:spPr>
      </p:pic>
    </p:spTree>
    <p:extLst>
      <p:ext uri="{BB962C8B-B14F-4D97-AF65-F5344CB8AC3E}">
        <p14:creationId xmlns:p14="http://schemas.microsoft.com/office/powerpoint/2010/main" val="3003851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36B6-26C8-9FB3-92B7-77AF2C33BD32}"/>
              </a:ext>
            </a:extLst>
          </p:cNvPr>
          <p:cNvSpPr>
            <a:spLocks noGrp="1"/>
          </p:cNvSpPr>
          <p:nvPr>
            <p:ph type="title"/>
          </p:nvPr>
        </p:nvSpPr>
        <p:spPr/>
        <p:txBody>
          <a:bodyPr/>
          <a:lstStyle/>
          <a:p>
            <a:r>
              <a:rPr lang="en-IN" dirty="0"/>
              <a:t>SCHEDULE TASKS AND MILESTONES</a:t>
            </a:r>
          </a:p>
        </p:txBody>
      </p:sp>
      <p:pic>
        <p:nvPicPr>
          <p:cNvPr id="4" name="Content Placeholder 3">
            <a:extLst>
              <a:ext uri="{FF2B5EF4-FFF2-40B4-BE49-F238E27FC236}">
                <a16:creationId xmlns:a16="http://schemas.microsoft.com/office/drawing/2014/main" id="{824E83F9-39C9-B0F1-3119-D65E05549425}"/>
              </a:ext>
            </a:extLst>
          </p:cNvPr>
          <p:cNvPicPr>
            <a:picLocks noGrp="1" noChangeAspect="1"/>
          </p:cNvPicPr>
          <p:nvPr>
            <p:ph idx="1"/>
          </p:nvPr>
        </p:nvPicPr>
        <p:blipFill>
          <a:blip r:embed="rId2"/>
          <a:stretch>
            <a:fillRect/>
          </a:stretch>
        </p:blipFill>
        <p:spPr>
          <a:xfrm>
            <a:off x="1775195" y="1846263"/>
            <a:ext cx="8701936" cy="4022725"/>
          </a:xfrm>
          <a:prstGeom prst="rect">
            <a:avLst/>
          </a:prstGeom>
        </p:spPr>
      </p:pic>
    </p:spTree>
    <p:extLst>
      <p:ext uri="{BB962C8B-B14F-4D97-AF65-F5344CB8AC3E}">
        <p14:creationId xmlns:p14="http://schemas.microsoft.com/office/powerpoint/2010/main" val="2682049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6F77-7F5A-5B0C-A46C-43D970BF7CC7}"/>
              </a:ext>
            </a:extLst>
          </p:cNvPr>
          <p:cNvSpPr>
            <a:spLocks noGrp="1"/>
          </p:cNvSpPr>
          <p:nvPr>
            <p:ph type="title"/>
          </p:nvPr>
        </p:nvSpPr>
        <p:spPr/>
        <p:txBody>
          <a:bodyPr/>
          <a:lstStyle/>
          <a:p>
            <a:r>
              <a:rPr lang="en-IN" dirty="0"/>
              <a:t>SCHEDULE TASKS AND MILESTONES</a:t>
            </a:r>
          </a:p>
        </p:txBody>
      </p:sp>
      <p:graphicFrame>
        <p:nvGraphicFramePr>
          <p:cNvPr id="4" name="Content Placeholder 3">
            <a:extLst>
              <a:ext uri="{FF2B5EF4-FFF2-40B4-BE49-F238E27FC236}">
                <a16:creationId xmlns:a16="http://schemas.microsoft.com/office/drawing/2014/main" id="{C7C53D05-D4F1-B21A-06AE-5828A6093A7F}"/>
              </a:ext>
            </a:extLst>
          </p:cNvPr>
          <p:cNvGraphicFramePr>
            <a:graphicFrameLocks noGrp="1"/>
          </p:cNvGraphicFramePr>
          <p:nvPr>
            <p:ph idx="1"/>
            <p:extLst>
              <p:ext uri="{D42A27DB-BD31-4B8C-83A1-F6EECF244321}">
                <p14:modId xmlns:p14="http://schemas.microsoft.com/office/powerpoint/2010/main" val="3177547453"/>
              </p:ext>
            </p:extLst>
          </p:nvPr>
        </p:nvGraphicFramePr>
        <p:xfrm>
          <a:off x="4346764" y="1782398"/>
          <a:ext cx="3558798" cy="4150456"/>
        </p:xfrm>
        <a:graphic>
          <a:graphicData uri="http://schemas.openxmlformats.org/drawingml/2006/table">
            <a:tbl>
              <a:tblPr firstRow="1" firstCol="1" bandRow="1">
                <a:tableStyleId>{5C22544A-7EE6-4342-B048-85BDC9FD1C3A}</a:tableStyleId>
              </a:tblPr>
              <a:tblGrid>
                <a:gridCol w="1068067">
                  <a:extLst>
                    <a:ext uri="{9D8B030D-6E8A-4147-A177-3AD203B41FA5}">
                      <a16:colId xmlns:a16="http://schemas.microsoft.com/office/drawing/2014/main" val="2269044702"/>
                    </a:ext>
                  </a:extLst>
                </a:gridCol>
                <a:gridCol w="727158">
                  <a:extLst>
                    <a:ext uri="{9D8B030D-6E8A-4147-A177-3AD203B41FA5}">
                      <a16:colId xmlns:a16="http://schemas.microsoft.com/office/drawing/2014/main" val="3852873846"/>
                    </a:ext>
                  </a:extLst>
                </a:gridCol>
                <a:gridCol w="871307">
                  <a:extLst>
                    <a:ext uri="{9D8B030D-6E8A-4147-A177-3AD203B41FA5}">
                      <a16:colId xmlns:a16="http://schemas.microsoft.com/office/drawing/2014/main" val="2249706521"/>
                    </a:ext>
                  </a:extLst>
                </a:gridCol>
                <a:gridCol w="892266">
                  <a:extLst>
                    <a:ext uri="{9D8B030D-6E8A-4147-A177-3AD203B41FA5}">
                      <a16:colId xmlns:a16="http://schemas.microsoft.com/office/drawing/2014/main" val="2097584415"/>
                    </a:ext>
                  </a:extLst>
                </a:gridCol>
              </a:tblGrid>
              <a:tr h="257842">
                <a:tc>
                  <a:txBody>
                    <a:bodyPr/>
                    <a:lstStyle/>
                    <a:p>
                      <a:pPr marL="295910" marR="1905" indent="-6350" algn="just">
                        <a:lnSpc>
                          <a:spcPct val="107000"/>
                        </a:lnSpc>
                        <a:spcAft>
                          <a:spcPts val="960"/>
                        </a:spcAft>
                      </a:pPr>
                      <a:r>
                        <a:rPr lang="en-IN" sz="800" kern="0">
                          <a:effectLst/>
                        </a:rPr>
                        <a:t>Task/Milestone</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Start Date</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End Date</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Duration(Days)</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1552837456"/>
                  </a:ext>
                </a:extLst>
              </a:tr>
              <a:tr h="389671">
                <a:tc>
                  <a:txBody>
                    <a:bodyPr/>
                    <a:lstStyle/>
                    <a:p>
                      <a:pPr marL="295910" marR="1905" indent="-6350" algn="just">
                        <a:lnSpc>
                          <a:spcPct val="107000"/>
                        </a:lnSpc>
                        <a:spcAft>
                          <a:spcPts val="960"/>
                        </a:spcAft>
                      </a:pPr>
                      <a:r>
                        <a:rPr lang="en-IN" sz="800" kern="0">
                          <a:effectLst/>
                        </a:rPr>
                        <a:t>Streaming Real-Time Tweets using Tweepy</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24-03-2022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30-03-2022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6</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952714514"/>
                  </a:ext>
                </a:extLst>
              </a:tr>
              <a:tr h="257842">
                <a:tc>
                  <a:txBody>
                    <a:bodyPr/>
                    <a:lstStyle/>
                    <a:p>
                      <a:pPr marL="295910" marR="1905" indent="-6350" algn="just">
                        <a:lnSpc>
                          <a:spcPct val="107000"/>
                        </a:lnSpc>
                        <a:spcAft>
                          <a:spcPts val="960"/>
                        </a:spcAft>
                      </a:pPr>
                      <a:r>
                        <a:rPr lang="en-IN" sz="800" kern="0">
                          <a:effectLst/>
                        </a:rPr>
                        <a:t>Pre-Processing Tweets</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30-03-2022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05-04-2022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6</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2861096944"/>
                  </a:ext>
                </a:extLst>
              </a:tr>
              <a:tr h="257842">
                <a:tc>
                  <a:txBody>
                    <a:bodyPr/>
                    <a:lstStyle/>
                    <a:p>
                      <a:pPr marL="295910" marR="1905" indent="-6350" algn="just">
                        <a:lnSpc>
                          <a:spcPct val="107000"/>
                        </a:lnSpc>
                        <a:spcAft>
                          <a:spcPts val="960"/>
                        </a:spcAft>
                      </a:pPr>
                      <a:r>
                        <a:rPr lang="en-IN" sz="800" kern="0">
                          <a:effectLst/>
                        </a:rPr>
                        <a:t>Literature Survey</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dirty="0">
                          <a:effectLst/>
                        </a:rPr>
                        <a:t>06-04-2022</a:t>
                      </a:r>
                      <a:endParaRPr lang="en-IN" sz="700" b="1" kern="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14-04-2022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8</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235303357"/>
                  </a:ext>
                </a:extLst>
              </a:tr>
              <a:tr h="521501">
                <a:tc>
                  <a:txBody>
                    <a:bodyPr/>
                    <a:lstStyle/>
                    <a:p>
                      <a:pPr marL="295910" marR="1905" indent="-6350" algn="just">
                        <a:lnSpc>
                          <a:spcPct val="107000"/>
                        </a:lnSpc>
                        <a:spcAft>
                          <a:spcPts val="960"/>
                        </a:spcAft>
                      </a:pPr>
                      <a:r>
                        <a:rPr lang="en-IN" sz="800" kern="0">
                          <a:effectLst/>
                        </a:rPr>
                        <a:t>Sentiment Analysis using Vader and TextBlob</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15-04-2022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18-04-2022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3</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157944482"/>
                  </a:ext>
                </a:extLst>
              </a:tr>
              <a:tr h="653330">
                <a:tc>
                  <a:txBody>
                    <a:bodyPr/>
                    <a:lstStyle/>
                    <a:p>
                      <a:pPr marL="295910" marR="1905" indent="-6350" algn="just">
                        <a:lnSpc>
                          <a:spcPct val="107000"/>
                        </a:lnSpc>
                        <a:spcAft>
                          <a:spcPts val="960"/>
                        </a:spcAft>
                      </a:pPr>
                      <a:r>
                        <a:rPr lang="en-IN" sz="800" kern="0">
                          <a:effectLst/>
                        </a:rPr>
                        <a:t>Emotion Analysis using Text2Emotion and  using Pre-Built Models</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19-04-2022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30-04-2022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11</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2591447833"/>
                  </a:ext>
                </a:extLst>
              </a:tr>
              <a:tr h="257842">
                <a:tc>
                  <a:txBody>
                    <a:bodyPr/>
                    <a:lstStyle/>
                    <a:p>
                      <a:pPr marL="295910" marR="1905" indent="-6350" algn="just">
                        <a:lnSpc>
                          <a:spcPct val="107000"/>
                        </a:lnSpc>
                        <a:spcAft>
                          <a:spcPts val="960"/>
                        </a:spcAft>
                      </a:pPr>
                      <a:r>
                        <a:rPr lang="en-IN" sz="800" kern="0">
                          <a:effectLst/>
                        </a:rPr>
                        <a:t>Reseach on Deep Learning and RNN</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01-05-2022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22-05-2022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21</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3826417632"/>
                  </a:ext>
                </a:extLst>
              </a:tr>
              <a:tr h="389671">
                <a:tc>
                  <a:txBody>
                    <a:bodyPr/>
                    <a:lstStyle/>
                    <a:p>
                      <a:pPr marL="295910" marR="1905" indent="-6350" algn="just">
                        <a:lnSpc>
                          <a:spcPct val="107000"/>
                        </a:lnSpc>
                        <a:spcAft>
                          <a:spcPts val="960"/>
                        </a:spcAft>
                      </a:pPr>
                      <a:r>
                        <a:rPr lang="en-IN" sz="800" kern="0">
                          <a:effectLst/>
                        </a:rPr>
                        <a:t>Designing Bi-LSTM Model to Predict Emotion</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23-05-2022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30-05-2022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7</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3689018801"/>
                  </a:ext>
                </a:extLst>
              </a:tr>
              <a:tr h="521501">
                <a:tc>
                  <a:txBody>
                    <a:bodyPr/>
                    <a:lstStyle/>
                    <a:p>
                      <a:pPr marL="295910" marR="1905" indent="-6350" algn="just">
                        <a:lnSpc>
                          <a:spcPct val="107000"/>
                        </a:lnSpc>
                        <a:spcAft>
                          <a:spcPts val="960"/>
                        </a:spcAft>
                      </a:pPr>
                      <a:r>
                        <a:rPr lang="en-IN" sz="800" kern="0">
                          <a:effectLst/>
                        </a:rPr>
                        <a:t>Preparing Histograms and other Data Visualizations</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01-06-2022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08-06-2022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7</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2972365210"/>
                  </a:ext>
                </a:extLst>
              </a:tr>
              <a:tr h="257842">
                <a:tc>
                  <a:txBody>
                    <a:bodyPr/>
                    <a:lstStyle/>
                    <a:p>
                      <a:pPr marL="302260" indent="-6350" algn="just">
                        <a:lnSpc>
                          <a:spcPct val="107000"/>
                        </a:lnSpc>
                        <a:spcAft>
                          <a:spcPts val="15"/>
                        </a:spcAft>
                      </a:pPr>
                      <a:r>
                        <a:rPr lang="en-IN" sz="800">
                          <a:effectLst/>
                        </a:rPr>
                        <a:t>Report Writing</a:t>
                      </a:r>
                      <a:endParaRPr lang="en-IN"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09-06-2022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16-06-2022</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7</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3354062099"/>
                  </a:ext>
                </a:extLst>
              </a:tr>
              <a:tr h="257842">
                <a:tc>
                  <a:txBody>
                    <a:bodyPr/>
                    <a:lstStyle/>
                    <a:p>
                      <a:pPr marL="302260" indent="-6350" algn="just">
                        <a:lnSpc>
                          <a:spcPct val="107000"/>
                        </a:lnSpc>
                        <a:spcAft>
                          <a:spcPts val="15"/>
                        </a:spcAft>
                      </a:pPr>
                      <a:r>
                        <a:rPr lang="en-IN" sz="800">
                          <a:effectLst/>
                        </a:rPr>
                        <a:t>Final Review</a:t>
                      </a:r>
                      <a:endParaRPr lang="en-IN" sz="8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dirty="0">
                          <a:effectLst/>
                        </a:rPr>
                        <a:t>09-07-2022</a:t>
                      </a:r>
                      <a:endParaRPr lang="en-IN" sz="700" b="1" kern="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a:effectLst/>
                        </a:rPr>
                        <a:t> </a:t>
                      </a:r>
                      <a:endParaRPr lang="en-IN" sz="700" b="1" kern="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tc>
                  <a:txBody>
                    <a:bodyPr/>
                    <a:lstStyle/>
                    <a:p>
                      <a:pPr marL="295910" marR="1905" indent="-6350" algn="just">
                        <a:lnSpc>
                          <a:spcPct val="107000"/>
                        </a:lnSpc>
                        <a:spcAft>
                          <a:spcPts val="960"/>
                        </a:spcAft>
                      </a:pPr>
                      <a:r>
                        <a:rPr lang="en-IN" sz="800" kern="0" dirty="0">
                          <a:effectLst/>
                        </a:rPr>
                        <a:t>1</a:t>
                      </a:r>
                      <a:endParaRPr lang="en-IN" sz="700" b="1" kern="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txBody>
                  <a:tcPr marL="46196" marR="46196" marT="0" marB="0"/>
                </a:tc>
                <a:extLst>
                  <a:ext uri="{0D108BD9-81ED-4DB2-BD59-A6C34878D82A}">
                    <a16:rowId xmlns:a16="http://schemas.microsoft.com/office/drawing/2014/main" val="1890495140"/>
                  </a:ext>
                </a:extLst>
              </a:tr>
            </a:tbl>
          </a:graphicData>
        </a:graphic>
      </p:graphicFrame>
    </p:spTree>
    <p:extLst>
      <p:ext uri="{BB962C8B-B14F-4D97-AF65-F5344CB8AC3E}">
        <p14:creationId xmlns:p14="http://schemas.microsoft.com/office/powerpoint/2010/main" val="898051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B87C-4F8E-2871-DF63-2E16DA30C063}"/>
              </a:ext>
            </a:extLst>
          </p:cNvPr>
          <p:cNvSpPr>
            <a:spLocks noGrp="1"/>
          </p:cNvSpPr>
          <p:nvPr>
            <p:ph type="title"/>
          </p:nvPr>
        </p:nvSpPr>
        <p:spPr/>
        <p:txBody>
          <a:bodyPr/>
          <a:lstStyle/>
          <a:p>
            <a:r>
              <a:rPr lang="en-IN" dirty="0"/>
              <a:t>RESULTS</a:t>
            </a:r>
          </a:p>
        </p:txBody>
      </p:sp>
      <p:sp>
        <p:nvSpPr>
          <p:cNvPr id="3" name="Content Placeholder 2">
            <a:extLst>
              <a:ext uri="{FF2B5EF4-FFF2-40B4-BE49-F238E27FC236}">
                <a16:creationId xmlns:a16="http://schemas.microsoft.com/office/drawing/2014/main" id="{B82CB44D-B109-E4D2-5065-946F69523336}"/>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544488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fontScale="90000"/>
          </a:bodyPr>
          <a:lstStyle/>
          <a:p>
            <a:r>
              <a:rPr lang="en-IN" dirty="0"/>
              <a:t>Cumulative distribution of the probabilities of each of Ekman’s emotions.</a:t>
            </a:r>
          </a:p>
        </p:txBody>
      </p:sp>
      <p:pic>
        <p:nvPicPr>
          <p:cNvPr id="4" name="Graphic 14">
            <a:extLst>
              <a:ext uri="{FF2B5EF4-FFF2-40B4-BE49-F238E27FC236}">
                <a16:creationId xmlns:a16="http://schemas.microsoft.com/office/drawing/2014/main" id="{75AAAA12-4BEC-7C6E-C8F2-208A7D7FBD7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78630" y="2096918"/>
            <a:ext cx="6362576" cy="4170322"/>
          </a:xfrm>
          <a:prstGeom prst="rect">
            <a:avLst/>
          </a:prstGeom>
        </p:spPr>
      </p:pic>
    </p:spTree>
    <p:extLst>
      <p:ext uri="{BB962C8B-B14F-4D97-AF65-F5344CB8AC3E}">
        <p14:creationId xmlns:p14="http://schemas.microsoft.com/office/powerpoint/2010/main" val="3690958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1E1E-870A-75F9-B24D-C7EA1C73098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FB1DE59-840A-D98B-8FCB-98B63AD0D6E8}"/>
              </a:ext>
            </a:extLst>
          </p:cNvPr>
          <p:cNvSpPr>
            <a:spLocks noGrp="1"/>
          </p:cNvSpPr>
          <p:nvPr>
            <p:ph idx="1"/>
          </p:nvPr>
        </p:nvSpPr>
        <p:spPr/>
        <p:txBody>
          <a:bodyPr>
            <a:normAutofit lnSpcReduction="10000"/>
          </a:bodyPr>
          <a:lstStyle/>
          <a:p>
            <a:endParaRPr lang="en-IN" dirty="0">
              <a:solidFill>
                <a:schemeClr val="tx1"/>
              </a:solidFill>
              <a:effectLst/>
              <a:ea typeface="Times New Roman" panose="02020603050405020304" pitchFamily="18" charset="0"/>
              <a:cs typeface="Times New Roman" panose="02020603050405020304" pitchFamily="18" charset="0"/>
            </a:endParaRPr>
          </a:p>
          <a:p>
            <a:r>
              <a:rPr lang="en-IN" dirty="0">
                <a:solidFill>
                  <a:schemeClr val="tx1"/>
                </a:solidFill>
                <a:effectLst/>
                <a:ea typeface="Times New Roman" panose="02020603050405020304" pitchFamily="18" charset="0"/>
                <a:cs typeface="Times New Roman" panose="02020603050405020304" pitchFamily="18" charset="0"/>
              </a:rPr>
              <a:t>“Data is the new oil,” is a common statement touted by many leading scientists and eminent personalities for the past few years. But on closer inspection, one can argue that the power of data far exceeds that of oil, because it is an infinite commodity that will only increase in quantity. Massive amounts of data enable organizations to analyse trends and patterns, draw accurate and meaningful insights into customer preferences, and seamlessly predict the customer’s very next move. The vast range of applications of data science is, quite simply put, frightening, and is something that makes it an extremely exciting and enticing prospect.</a:t>
            </a:r>
          </a:p>
          <a:p>
            <a:r>
              <a:rPr lang="en-IN" sz="2000" dirty="0">
                <a:solidFill>
                  <a:schemeClr val="tx1"/>
                </a:solidFill>
                <a:effectLst/>
                <a:ea typeface="Times New Roman" panose="02020603050405020304" pitchFamily="18" charset="0"/>
                <a:cs typeface="Times New Roman" panose="02020603050405020304" pitchFamily="18" charset="0"/>
              </a:rPr>
              <a:t>Twitter, a social media and microblogging platform is a storehouse of information and data in today’s world. This is where the news first breaks and where millions of people come to voice their opinion on a variety of fields such as politics, sports, entertainment, etc. On average there are nearly 500 million tweets tweeted daily. This is a staggering number, one which makes Twitter an ideal source of data for our experiment.</a:t>
            </a:r>
            <a:endParaRPr lang="en-IN" dirty="0">
              <a:solidFill>
                <a:schemeClr val="tx1"/>
              </a:solidFill>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1977695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fontScale="90000"/>
          </a:bodyPr>
          <a:lstStyle/>
          <a:p>
            <a:r>
              <a:rPr lang="en-IN" dirty="0"/>
              <a:t>Cumulative distribution of the probabilities of each of </a:t>
            </a:r>
            <a:r>
              <a:rPr lang="en-IN" dirty="0" err="1"/>
              <a:t>Plutchik’s</a:t>
            </a:r>
            <a:r>
              <a:rPr lang="en-IN" dirty="0"/>
              <a:t> emotions.</a:t>
            </a:r>
          </a:p>
        </p:txBody>
      </p:sp>
      <p:sp>
        <p:nvSpPr>
          <p:cNvPr id="6" name="Content Placeholder 5">
            <a:extLst>
              <a:ext uri="{FF2B5EF4-FFF2-40B4-BE49-F238E27FC236}">
                <a16:creationId xmlns:a16="http://schemas.microsoft.com/office/drawing/2014/main" id="{D1953B47-C04B-FA70-76C6-5AB5676B2322}"/>
              </a:ext>
            </a:extLst>
          </p:cNvPr>
          <p:cNvSpPr>
            <a:spLocks noGrp="1"/>
          </p:cNvSpPr>
          <p:nvPr>
            <p:ph idx="1"/>
          </p:nvPr>
        </p:nvSpPr>
        <p:spPr/>
        <p:txBody>
          <a:bodyPr/>
          <a:lstStyle/>
          <a:p>
            <a:endParaRPr lang="en-IN" dirty="0"/>
          </a:p>
        </p:txBody>
      </p:sp>
      <p:pic>
        <p:nvPicPr>
          <p:cNvPr id="7" name="Graphic 15">
            <a:extLst>
              <a:ext uri="{FF2B5EF4-FFF2-40B4-BE49-F238E27FC236}">
                <a16:creationId xmlns:a16="http://schemas.microsoft.com/office/drawing/2014/main" id="{10F15EBD-D171-269D-8A55-8DD17AA100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5418" y="2133596"/>
            <a:ext cx="6102300" cy="4023360"/>
          </a:xfrm>
          <a:prstGeom prst="rect">
            <a:avLst/>
          </a:prstGeom>
        </p:spPr>
      </p:pic>
    </p:spTree>
    <p:extLst>
      <p:ext uri="{BB962C8B-B14F-4D97-AF65-F5344CB8AC3E}">
        <p14:creationId xmlns:p14="http://schemas.microsoft.com/office/powerpoint/2010/main" val="1660624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fontScale="90000"/>
          </a:bodyPr>
          <a:lstStyle/>
          <a:p>
            <a:r>
              <a:rPr lang="en-IN" dirty="0"/>
              <a:t>Cumulative distribution of the probabilities of each emotion in Text2Emotion.</a:t>
            </a:r>
          </a:p>
        </p:txBody>
      </p:sp>
      <p:sp>
        <p:nvSpPr>
          <p:cNvPr id="6" name="Content Placeholder 5">
            <a:extLst>
              <a:ext uri="{FF2B5EF4-FFF2-40B4-BE49-F238E27FC236}">
                <a16:creationId xmlns:a16="http://schemas.microsoft.com/office/drawing/2014/main" id="{D1953B47-C04B-FA70-76C6-5AB5676B2322}"/>
              </a:ext>
            </a:extLst>
          </p:cNvPr>
          <p:cNvSpPr>
            <a:spLocks noGrp="1"/>
          </p:cNvSpPr>
          <p:nvPr>
            <p:ph idx="1"/>
          </p:nvPr>
        </p:nvSpPr>
        <p:spPr/>
        <p:txBody>
          <a:bodyPr/>
          <a:lstStyle/>
          <a:p>
            <a:endParaRPr lang="en-IN" dirty="0"/>
          </a:p>
        </p:txBody>
      </p:sp>
      <p:pic>
        <p:nvPicPr>
          <p:cNvPr id="5" name="Graphic 5">
            <a:extLst>
              <a:ext uri="{FF2B5EF4-FFF2-40B4-BE49-F238E27FC236}">
                <a16:creationId xmlns:a16="http://schemas.microsoft.com/office/drawing/2014/main" id="{811778FB-D737-964E-CAEE-A5960F1D18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22171" y="2261034"/>
            <a:ext cx="5767074" cy="3791423"/>
          </a:xfrm>
          <a:prstGeom prst="rect">
            <a:avLst/>
          </a:prstGeom>
        </p:spPr>
      </p:pic>
    </p:spTree>
    <p:extLst>
      <p:ext uri="{BB962C8B-B14F-4D97-AF65-F5344CB8AC3E}">
        <p14:creationId xmlns:p14="http://schemas.microsoft.com/office/powerpoint/2010/main" val="23578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fontScale="90000"/>
          </a:bodyPr>
          <a:lstStyle/>
          <a:p>
            <a:r>
              <a:rPr lang="en-IN" dirty="0"/>
              <a:t>Cumulative distribution of the probabilities of each of POMS’s emotions.</a:t>
            </a:r>
          </a:p>
        </p:txBody>
      </p:sp>
      <p:sp>
        <p:nvSpPr>
          <p:cNvPr id="6" name="Content Placeholder 5">
            <a:extLst>
              <a:ext uri="{FF2B5EF4-FFF2-40B4-BE49-F238E27FC236}">
                <a16:creationId xmlns:a16="http://schemas.microsoft.com/office/drawing/2014/main" id="{D1953B47-C04B-FA70-76C6-5AB5676B2322}"/>
              </a:ext>
            </a:extLst>
          </p:cNvPr>
          <p:cNvSpPr>
            <a:spLocks noGrp="1"/>
          </p:cNvSpPr>
          <p:nvPr>
            <p:ph idx="1"/>
          </p:nvPr>
        </p:nvSpPr>
        <p:spPr/>
        <p:txBody>
          <a:bodyPr/>
          <a:lstStyle/>
          <a:p>
            <a:endParaRPr lang="en-IN" dirty="0"/>
          </a:p>
        </p:txBody>
      </p:sp>
      <p:pic>
        <p:nvPicPr>
          <p:cNvPr id="5" name="Graphic 9">
            <a:extLst>
              <a:ext uri="{FF2B5EF4-FFF2-40B4-BE49-F238E27FC236}">
                <a16:creationId xmlns:a16="http://schemas.microsoft.com/office/drawing/2014/main" id="{2208E012-92D6-CC68-6515-064D201F35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2834" y="2108264"/>
            <a:ext cx="5850145" cy="3869204"/>
          </a:xfrm>
          <a:prstGeom prst="rect">
            <a:avLst/>
          </a:prstGeom>
        </p:spPr>
      </p:pic>
    </p:spTree>
    <p:extLst>
      <p:ext uri="{BB962C8B-B14F-4D97-AF65-F5344CB8AC3E}">
        <p14:creationId xmlns:p14="http://schemas.microsoft.com/office/powerpoint/2010/main" val="3176447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a:bodyPr>
          <a:lstStyle/>
          <a:p>
            <a:r>
              <a:rPr lang="en-IN" dirty="0"/>
              <a:t>Frequency distribution of tweets according to </a:t>
            </a:r>
            <a:r>
              <a:rPr lang="en-IN" dirty="0" err="1"/>
              <a:t>TextBlob</a:t>
            </a:r>
            <a:r>
              <a:rPr lang="en-IN" dirty="0"/>
              <a:t>.</a:t>
            </a:r>
          </a:p>
        </p:txBody>
      </p:sp>
      <p:pic>
        <p:nvPicPr>
          <p:cNvPr id="8" name="Graphic 16">
            <a:extLst>
              <a:ext uri="{FF2B5EF4-FFF2-40B4-BE49-F238E27FC236}">
                <a16:creationId xmlns:a16="http://schemas.microsoft.com/office/drawing/2014/main" id="{0BC1C33A-354C-244E-C6BA-346F2A9CCE5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437542" y="2090057"/>
            <a:ext cx="5881434" cy="3866606"/>
          </a:xfrm>
          <a:prstGeom prst="rect">
            <a:avLst/>
          </a:prstGeom>
        </p:spPr>
      </p:pic>
    </p:spTree>
    <p:extLst>
      <p:ext uri="{BB962C8B-B14F-4D97-AF65-F5344CB8AC3E}">
        <p14:creationId xmlns:p14="http://schemas.microsoft.com/office/powerpoint/2010/main" val="3667658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a:bodyPr>
          <a:lstStyle/>
          <a:p>
            <a:r>
              <a:rPr lang="en-IN" dirty="0"/>
              <a:t>Frequency distribution of tweets according to VADER.</a:t>
            </a:r>
          </a:p>
        </p:txBody>
      </p:sp>
      <p:pic>
        <p:nvPicPr>
          <p:cNvPr id="7" name="Graphic 11">
            <a:extLst>
              <a:ext uri="{FF2B5EF4-FFF2-40B4-BE49-F238E27FC236}">
                <a16:creationId xmlns:a16="http://schemas.microsoft.com/office/drawing/2014/main" id="{E9013F8D-1CB7-427B-49FE-34F61B014319}"/>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274423" y="2008236"/>
            <a:ext cx="6210046" cy="4070347"/>
          </a:xfrm>
          <a:prstGeom prst="rect">
            <a:avLst/>
          </a:prstGeom>
        </p:spPr>
      </p:pic>
    </p:spTree>
    <p:extLst>
      <p:ext uri="{BB962C8B-B14F-4D97-AF65-F5344CB8AC3E}">
        <p14:creationId xmlns:p14="http://schemas.microsoft.com/office/powerpoint/2010/main" val="2196508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a:bodyPr>
          <a:lstStyle/>
          <a:p>
            <a:r>
              <a:rPr lang="en-IN" dirty="0"/>
              <a:t>Frequency distribution of tweets according to SentiStrength.</a:t>
            </a:r>
          </a:p>
        </p:txBody>
      </p:sp>
      <p:pic>
        <p:nvPicPr>
          <p:cNvPr id="21" name="Content Placeholder 20">
            <a:extLst>
              <a:ext uri="{FF2B5EF4-FFF2-40B4-BE49-F238E27FC236}">
                <a16:creationId xmlns:a16="http://schemas.microsoft.com/office/drawing/2014/main" id="{4AE5A6B4-2A59-CCB7-01F7-F1DED10D97D4}"/>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14846" y="2176272"/>
            <a:ext cx="5736545" cy="3759993"/>
          </a:xfrm>
        </p:spPr>
      </p:pic>
    </p:spTree>
    <p:extLst>
      <p:ext uri="{BB962C8B-B14F-4D97-AF65-F5344CB8AC3E}">
        <p14:creationId xmlns:p14="http://schemas.microsoft.com/office/powerpoint/2010/main" val="671074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8CDBE-A8C4-48C1-FC46-80A57D83EC85}"/>
              </a:ext>
            </a:extLst>
          </p:cNvPr>
          <p:cNvSpPr>
            <a:spLocks noGrp="1"/>
          </p:cNvSpPr>
          <p:nvPr>
            <p:ph type="title"/>
          </p:nvPr>
        </p:nvSpPr>
        <p:spPr/>
        <p:txBody>
          <a:bodyPr>
            <a:normAutofit/>
          </a:bodyPr>
          <a:lstStyle/>
          <a:p>
            <a:r>
              <a:rPr lang="en-IN" dirty="0"/>
              <a:t>Frequency distribution of tweets by emotions classified by LSTM Model.</a:t>
            </a:r>
          </a:p>
        </p:txBody>
      </p:sp>
      <p:sp>
        <p:nvSpPr>
          <p:cNvPr id="4" name="Content Placeholder 3">
            <a:extLst>
              <a:ext uri="{FF2B5EF4-FFF2-40B4-BE49-F238E27FC236}">
                <a16:creationId xmlns:a16="http://schemas.microsoft.com/office/drawing/2014/main" id="{C9749A59-1497-2450-2E7D-3F1E2124EEE0}"/>
              </a:ext>
            </a:extLst>
          </p:cNvPr>
          <p:cNvSpPr>
            <a:spLocks noGrp="1"/>
          </p:cNvSpPr>
          <p:nvPr>
            <p:ph idx="1"/>
          </p:nvPr>
        </p:nvSpPr>
        <p:spPr/>
        <p:txBody>
          <a:bodyPr/>
          <a:lstStyle/>
          <a:p>
            <a:endParaRPr lang="en-IN"/>
          </a:p>
        </p:txBody>
      </p:sp>
      <p:pic>
        <p:nvPicPr>
          <p:cNvPr id="6" name="Graphic 27">
            <a:extLst>
              <a:ext uri="{FF2B5EF4-FFF2-40B4-BE49-F238E27FC236}">
                <a16:creationId xmlns:a16="http://schemas.microsoft.com/office/drawing/2014/main" id="{DB21A568-71F3-DCB7-3D5A-DA6B0CB6EB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38178" y="2011680"/>
            <a:ext cx="6422833" cy="4023360"/>
          </a:xfrm>
          <a:prstGeom prst="rect">
            <a:avLst/>
          </a:prstGeom>
        </p:spPr>
      </p:pic>
    </p:spTree>
    <p:extLst>
      <p:ext uri="{BB962C8B-B14F-4D97-AF65-F5344CB8AC3E}">
        <p14:creationId xmlns:p14="http://schemas.microsoft.com/office/powerpoint/2010/main" val="263271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2117-CA2A-1AF8-0543-F1A052B66FA1}"/>
              </a:ext>
            </a:extLst>
          </p:cNvPr>
          <p:cNvSpPr>
            <a:spLocks noGrp="1"/>
          </p:cNvSpPr>
          <p:nvPr>
            <p:ph type="title"/>
          </p:nvPr>
        </p:nvSpPr>
        <p:spPr/>
        <p:txBody>
          <a:bodyPr/>
          <a:lstStyle/>
          <a:p>
            <a:r>
              <a:rPr lang="en-IN" dirty="0"/>
              <a:t>TF-IDF  Score 2020</a:t>
            </a:r>
          </a:p>
        </p:txBody>
      </p:sp>
      <p:graphicFrame>
        <p:nvGraphicFramePr>
          <p:cNvPr id="4" name="Content Placeholder 3">
            <a:extLst>
              <a:ext uri="{FF2B5EF4-FFF2-40B4-BE49-F238E27FC236}">
                <a16:creationId xmlns:a16="http://schemas.microsoft.com/office/drawing/2014/main" id="{4F23B9CA-2E59-6E6A-4593-70F5C9A321B7}"/>
              </a:ext>
            </a:extLst>
          </p:cNvPr>
          <p:cNvGraphicFramePr>
            <a:graphicFrameLocks noGrp="1"/>
          </p:cNvGraphicFramePr>
          <p:nvPr>
            <p:ph idx="1"/>
            <p:extLst>
              <p:ext uri="{D42A27DB-BD31-4B8C-83A1-F6EECF244321}">
                <p14:modId xmlns:p14="http://schemas.microsoft.com/office/powerpoint/2010/main" val="2739937642"/>
              </p:ext>
            </p:extLst>
          </p:nvPr>
        </p:nvGraphicFramePr>
        <p:xfrm>
          <a:off x="4365307" y="1941386"/>
          <a:ext cx="3672704" cy="4224276"/>
        </p:xfrm>
        <a:graphic>
          <a:graphicData uri="http://schemas.openxmlformats.org/drawingml/2006/table">
            <a:tbl>
              <a:tblPr firstRow="1" firstCol="1" bandRow="1">
                <a:tableStyleId>{5C22544A-7EE6-4342-B048-85BDC9FD1C3A}</a:tableStyleId>
              </a:tblPr>
              <a:tblGrid>
                <a:gridCol w="1836352">
                  <a:extLst>
                    <a:ext uri="{9D8B030D-6E8A-4147-A177-3AD203B41FA5}">
                      <a16:colId xmlns:a16="http://schemas.microsoft.com/office/drawing/2014/main" val="2315338553"/>
                    </a:ext>
                  </a:extLst>
                </a:gridCol>
                <a:gridCol w="1836352">
                  <a:extLst>
                    <a:ext uri="{9D8B030D-6E8A-4147-A177-3AD203B41FA5}">
                      <a16:colId xmlns:a16="http://schemas.microsoft.com/office/drawing/2014/main" val="4278291895"/>
                    </a:ext>
                  </a:extLst>
                </a:gridCol>
              </a:tblGrid>
              <a:tr h="201156">
                <a:tc>
                  <a:txBody>
                    <a:bodyPr/>
                    <a:lstStyle/>
                    <a:p>
                      <a:pPr marL="302260" indent="-6350" algn="ctr">
                        <a:lnSpc>
                          <a:spcPct val="107000"/>
                        </a:lnSpc>
                        <a:spcAft>
                          <a:spcPts val="15"/>
                        </a:spcAft>
                      </a:pPr>
                      <a:r>
                        <a:rPr lang="en-IN" sz="1200">
                          <a:effectLst/>
                        </a:rPr>
                        <a:t>Term</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302260" indent="-6350" algn="ctr">
                        <a:lnSpc>
                          <a:spcPct val="107000"/>
                        </a:lnSpc>
                        <a:spcAft>
                          <a:spcPts val="15"/>
                        </a:spcAft>
                      </a:pPr>
                      <a:r>
                        <a:rPr lang="en-IN" sz="1200">
                          <a:effectLst/>
                        </a:rPr>
                        <a:t>TF-IDF Score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426237102"/>
                  </a:ext>
                </a:extLst>
              </a:tr>
              <a:tr h="201156">
                <a:tc>
                  <a:txBody>
                    <a:bodyPr/>
                    <a:lstStyle/>
                    <a:p>
                      <a:pPr marL="302260" indent="-6350" algn="ctr">
                        <a:lnSpc>
                          <a:spcPct val="107000"/>
                        </a:lnSpc>
                        <a:spcAft>
                          <a:spcPts val="15"/>
                        </a:spcAft>
                      </a:pPr>
                      <a:r>
                        <a:rPr lang="en-IN" sz="1200">
                          <a:effectLst/>
                        </a:rPr>
                        <a:t>covid19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44186.93</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095021744"/>
                  </a:ext>
                </a:extLst>
              </a:tr>
              <a:tr h="201156">
                <a:tc>
                  <a:txBody>
                    <a:bodyPr/>
                    <a:lstStyle/>
                    <a:p>
                      <a:pPr marL="302260" indent="-6350" algn="ctr">
                        <a:lnSpc>
                          <a:spcPct val="107000"/>
                        </a:lnSpc>
                        <a:spcAft>
                          <a:spcPts val="15"/>
                        </a:spcAft>
                      </a:pPr>
                      <a:r>
                        <a:rPr lang="en-IN" sz="1200">
                          <a:effectLst/>
                        </a:rPr>
                        <a:t>coronavirus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30987.27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875565089"/>
                  </a:ext>
                </a:extLst>
              </a:tr>
              <a:tr h="201156">
                <a:tc>
                  <a:txBody>
                    <a:bodyPr/>
                    <a:lstStyle/>
                    <a:p>
                      <a:pPr marL="302260" indent="-6350" algn="ctr">
                        <a:lnSpc>
                          <a:spcPct val="107000"/>
                        </a:lnSpc>
                        <a:spcAft>
                          <a:spcPts val="15"/>
                        </a:spcAft>
                      </a:pPr>
                      <a:r>
                        <a:rPr lang="en-IN" sz="1200">
                          <a:effectLst/>
                        </a:rPr>
                        <a:t>people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12507.46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880496662"/>
                  </a:ext>
                </a:extLst>
              </a:tr>
              <a:tr h="201156">
                <a:tc>
                  <a:txBody>
                    <a:bodyPr/>
                    <a:lstStyle/>
                    <a:p>
                      <a:pPr marL="302260" indent="-6350" algn="ctr">
                        <a:lnSpc>
                          <a:spcPct val="107000"/>
                        </a:lnSpc>
                        <a:spcAft>
                          <a:spcPts val="15"/>
                        </a:spcAft>
                      </a:pPr>
                      <a:r>
                        <a:rPr lang="en-IN" sz="1200">
                          <a:effectLst/>
                        </a:rPr>
                        <a:t>stayhome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11591.37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170005098"/>
                  </a:ext>
                </a:extLst>
              </a:tr>
              <a:tr h="201156">
                <a:tc>
                  <a:txBody>
                    <a:bodyPr/>
                    <a:lstStyle/>
                    <a:p>
                      <a:pPr marL="302260" indent="-6350" algn="ctr">
                        <a:lnSpc>
                          <a:spcPct val="107000"/>
                        </a:lnSpc>
                        <a:spcAft>
                          <a:spcPts val="15"/>
                        </a:spcAft>
                      </a:pPr>
                      <a:r>
                        <a:rPr lang="en-IN" sz="1200">
                          <a:effectLst/>
                        </a:rPr>
                        <a:t>pandemic</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10836.62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157450459"/>
                  </a:ext>
                </a:extLst>
              </a:tr>
              <a:tr h="201156">
                <a:tc>
                  <a:txBody>
                    <a:bodyPr/>
                    <a:lstStyle/>
                    <a:p>
                      <a:pPr marL="302260" indent="-6350" algn="ctr">
                        <a:lnSpc>
                          <a:spcPct val="107000"/>
                        </a:lnSpc>
                        <a:spcAft>
                          <a:spcPts val="15"/>
                        </a:spcAft>
                      </a:pPr>
                      <a:r>
                        <a:rPr lang="en-IN" sz="1200">
                          <a:effectLst/>
                        </a:rPr>
                        <a:t>covid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10018.76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959257686"/>
                  </a:ext>
                </a:extLst>
              </a:tr>
              <a:tr h="201156">
                <a:tc>
                  <a:txBody>
                    <a:bodyPr/>
                    <a:lstStyle/>
                    <a:p>
                      <a:pPr marL="302260" indent="-6350" algn="ctr">
                        <a:lnSpc>
                          <a:spcPct val="107000"/>
                        </a:lnSpc>
                        <a:spcAft>
                          <a:spcPts val="15"/>
                        </a:spcAft>
                      </a:pPr>
                      <a:r>
                        <a:rPr lang="en-IN" sz="1200">
                          <a:effectLst/>
                        </a:rPr>
                        <a:t>death</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9582.968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51424800"/>
                  </a:ext>
                </a:extLst>
              </a:tr>
              <a:tr h="201156">
                <a:tc>
                  <a:txBody>
                    <a:bodyPr/>
                    <a:lstStyle/>
                    <a:p>
                      <a:pPr marL="302260" indent="-6350" algn="ctr">
                        <a:lnSpc>
                          <a:spcPct val="107000"/>
                        </a:lnSpc>
                        <a:spcAft>
                          <a:spcPts val="15"/>
                        </a:spcAft>
                      </a:pPr>
                      <a:r>
                        <a:rPr lang="en-IN" sz="1200">
                          <a:effectLst/>
                        </a:rPr>
                        <a:t>time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8636.371</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954595211"/>
                  </a:ext>
                </a:extLst>
              </a:tr>
              <a:tr h="201156">
                <a:tc>
                  <a:txBody>
                    <a:bodyPr/>
                    <a:lstStyle/>
                    <a:p>
                      <a:pPr marL="302260" indent="-6350" algn="ctr">
                        <a:lnSpc>
                          <a:spcPct val="107000"/>
                        </a:lnSpc>
                        <a:spcAft>
                          <a:spcPts val="15"/>
                        </a:spcAft>
                      </a:pPr>
                      <a:r>
                        <a:rPr lang="en-IN" sz="1200">
                          <a:effectLst/>
                        </a:rPr>
                        <a:t>face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8414.087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542543135"/>
                  </a:ext>
                </a:extLst>
              </a:tr>
              <a:tr h="201156">
                <a:tc>
                  <a:txBody>
                    <a:bodyPr/>
                    <a:lstStyle/>
                    <a:p>
                      <a:pPr marL="302260" indent="-6350" algn="ctr">
                        <a:lnSpc>
                          <a:spcPct val="107000"/>
                        </a:lnSpc>
                        <a:spcAft>
                          <a:spcPts val="15"/>
                        </a:spcAft>
                      </a:pPr>
                      <a:r>
                        <a:rPr lang="en-IN" sz="1200">
                          <a:effectLst/>
                        </a:rPr>
                        <a:t>case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8098.131</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406129416"/>
                  </a:ext>
                </a:extLst>
              </a:tr>
              <a:tr h="201156">
                <a:tc>
                  <a:txBody>
                    <a:bodyPr/>
                    <a:lstStyle/>
                    <a:p>
                      <a:pPr marL="302260" indent="-6350" algn="ctr">
                        <a:lnSpc>
                          <a:spcPct val="107000"/>
                        </a:lnSpc>
                        <a:spcAft>
                          <a:spcPts val="15"/>
                        </a:spcAft>
                      </a:pPr>
                      <a:r>
                        <a:rPr lang="en-IN" sz="1200">
                          <a:effectLst/>
                        </a:rPr>
                        <a:t>today</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8072.942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77744997"/>
                  </a:ext>
                </a:extLst>
              </a:tr>
              <a:tr h="201156">
                <a:tc>
                  <a:txBody>
                    <a:bodyPr/>
                    <a:lstStyle/>
                    <a:p>
                      <a:pPr marL="302260" indent="-6350" algn="ctr">
                        <a:lnSpc>
                          <a:spcPct val="107000"/>
                        </a:lnSpc>
                        <a:spcAft>
                          <a:spcPts val="15"/>
                        </a:spcAft>
                      </a:pPr>
                      <a:r>
                        <a:rPr lang="en-IN" sz="1200">
                          <a:effectLst/>
                        </a:rPr>
                        <a:t>health</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7999.169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274225229"/>
                  </a:ext>
                </a:extLst>
              </a:tr>
              <a:tr h="201156">
                <a:tc>
                  <a:txBody>
                    <a:bodyPr/>
                    <a:lstStyle/>
                    <a:p>
                      <a:pPr marL="302260" indent="-6350" algn="ctr">
                        <a:lnSpc>
                          <a:spcPct val="107000"/>
                        </a:lnSpc>
                        <a:spcAft>
                          <a:spcPts val="15"/>
                        </a:spcAft>
                      </a:pPr>
                      <a:r>
                        <a:rPr lang="en-IN" sz="1200">
                          <a:effectLst/>
                        </a:rPr>
                        <a:t>lockdown</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7264.073</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855735360"/>
                  </a:ext>
                </a:extLst>
              </a:tr>
              <a:tr h="201156">
                <a:tc>
                  <a:txBody>
                    <a:bodyPr/>
                    <a:lstStyle/>
                    <a:p>
                      <a:pPr marL="302260" indent="-6350" algn="ctr">
                        <a:lnSpc>
                          <a:spcPct val="107000"/>
                        </a:lnSpc>
                        <a:spcAft>
                          <a:spcPts val="15"/>
                        </a:spcAft>
                      </a:pPr>
                      <a:r>
                        <a:rPr lang="en-IN" sz="1200">
                          <a:effectLst/>
                        </a:rPr>
                        <a:t>home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7140.71</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171570672"/>
                  </a:ext>
                </a:extLst>
              </a:tr>
              <a:tr h="201156">
                <a:tc>
                  <a:txBody>
                    <a:bodyPr/>
                    <a:lstStyle/>
                    <a:p>
                      <a:pPr marL="302260" indent="-6350" algn="ctr">
                        <a:lnSpc>
                          <a:spcPct val="107000"/>
                        </a:lnSpc>
                        <a:spcAft>
                          <a:spcPts val="15"/>
                        </a:spcAft>
                      </a:pPr>
                      <a:r>
                        <a:rPr lang="en-IN" sz="1200">
                          <a:effectLst/>
                        </a:rPr>
                        <a:t>day</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7002.378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844819435"/>
                  </a:ext>
                </a:extLst>
              </a:tr>
              <a:tr h="201156">
                <a:tc>
                  <a:txBody>
                    <a:bodyPr/>
                    <a:lstStyle/>
                    <a:p>
                      <a:pPr marL="302260" indent="-6350" algn="ctr">
                        <a:lnSpc>
                          <a:spcPct val="107000"/>
                        </a:lnSpc>
                        <a:spcAft>
                          <a:spcPts val="15"/>
                        </a:spcAft>
                      </a:pPr>
                      <a:r>
                        <a:rPr lang="en-IN" sz="1200">
                          <a:effectLst/>
                        </a:rPr>
                        <a:t>crisis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6670.096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649981738"/>
                  </a:ext>
                </a:extLst>
              </a:tr>
              <a:tr h="201156">
                <a:tc>
                  <a:txBody>
                    <a:bodyPr/>
                    <a:lstStyle/>
                    <a:p>
                      <a:pPr marL="302260" indent="-6350" algn="ctr">
                        <a:lnSpc>
                          <a:spcPct val="107000"/>
                        </a:lnSpc>
                        <a:spcAft>
                          <a:spcPts val="15"/>
                        </a:spcAft>
                      </a:pPr>
                      <a:r>
                        <a:rPr lang="en-IN" sz="1200">
                          <a:effectLst/>
                        </a:rPr>
                        <a:t>state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6634.335</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80327493"/>
                  </a:ext>
                </a:extLst>
              </a:tr>
              <a:tr h="201156">
                <a:tc>
                  <a:txBody>
                    <a:bodyPr/>
                    <a:lstStyle/>
                    <a:p>
                      <a:pPr marL="302260" indent="-6350" algn="ctr">
                        <a:lnSpc>
                          <a:spcPct val="107000"/>
                        </a:lnSpc>
                        <a:spcAft>
                          <a:spcPts val="15"/>
                        </a:spcAft>
                      </a:pPr>
                      <a:r>
                        <a:rPr lang="en-IN" sz="1200">
                          <a:effectLst/>
                        </a:rPr>
                        <a:t>world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6533.159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203292488"/>
                  </a:ext>
                </a:extLst>
              </a:tr>
              <a:tr h="201156">
                <a:tc>
                  <a:txBody>
                    <a:bodyPr/>
                    <a:lstStyle/>
                    <a:p>
                      <a:pPr marL="302260" indent="-6350" algn="ctr">
                        <a:lnSpc>
                          <a:spcPct val="107000"/>
                        </a:lnSpc>
                        <a:spcAft>
                          <a:spcPts val="15"/>
                        </a:spcAft>
                      </a:pPr>
                      <a:r>
                        <a:rPr lang="en-IN" sz="1200">
                          <a:effectLst/>
                        </a:rPr>
                        <a:t>china</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a:effectLst/>
                        </a:rPr>
                        <a:t>6238.218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502763833"/>
                  </a:ext>
                </a:extLst>
              </a:tr>
              <a:tr h="201156">
                <a:tc>
                  <a:txBody>
                    <a:bodyPr/>
                    <a:lstStyle/>
                    <a:p>
                      <a:pPr marL="302260" indent="-6350" algn="ctr">
                        <a:lnSpc>
                          <a:spcPct val="107000"/>
                        </a:lnSpc>
                        <a:spcAft>
                          <a:spcPts val="15"/>
                        </a:spcAft>
                      </a:pPr>
                      <a:r>
                        <a:rPr lang="en-IN" sz="1200">
                          <a:effectLst/>
                        </a:rPr>
                        <a:t>trump</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200" dirty="0">
                          <a:effectLst/>
                        </a:rPr>
                        <a:t>6235.947</a:t>
                      </a:r>
                      <a:endParaRPr lang="en-IN"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649437058"/>
                  </a:ext>
                </a:extLst>
              </a:tr>
            </a:tbl>
          </a:graphicData>
        </a:graphic>
      </p:graphicFrame>
    </p:spTree>
    <p:extLst>
      <p:ext uri="{BB962C8B-B14F-4D97-AF65-F5344CB8AC3E}">
        <p14:creationId xmlns:p14="http://schemas.microsoft.com/office/powerpoint/2010/main" val="4063424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2117-CA2A-1AF8-0543-F1A052B66FA1}"/>
              </a:ext>
            </a:extLst>
          </p:cNvPr>
          <p:cNvSpPr>
            <a:spLocks noGrp="1"/>
          </p:cNvSpPr>
          <p:nvPr>
            <p:ph type="title"/>
          </p:nvPr>
        </p:nvSpPr>
        <p:spPr/>
        <p:txBody>
          <a:bodyPr/>
          <a:lstStyle/>
          <a:p>
            <a:r>
              <a:rPr lang="en-IN" dirty="0"/>
              <a:t>TF-IDF  Score 2022</a:t>
            </a:r>
          </a:p>
        </p:txBody>
      </p:sp>
      <p:graphicFrame>
        <p:nvGraphicFramePr>
          <p:cNvPr id="8" name="Content Placeholder 7">
            <a:extLst>
              <a:ext uri="{FF2B5EF4-FFF2-40B4-BE49-F238E27FC236}">
                <a16:creationId xmlns:a16="http://schemas.microsoft.com/office/drawing/2014/main" id="{D1F38CBB-F2C4-8072-180D-A202701217E1}"/>
              </a:ext>
            </a:extLst>
          </p:cNvPr>
          <p:cNvGraphicFramePr>
            <a:graphicFrameLocks noGrp="1"/>
          </p:cNvGraphicFramePr>
          <p:nvPr>
            <p:ph idx="1"/>
            <p:extLst>
              <p:ext uri="{D42A27DB-BD31-4B8C-83A1-F6EECF244321}">
                <p14:modId xmlns:p14="http://schemas.microsoft.com/office/powerpoint/2010/main" val="1791878185"/>
              </p:ext>
            </p:extLst>
          </p:nvPr>
        </p:nvGraphicFramePr>
        <p:xfrm>
          <a:off x="3814355" y="1942012"/>
          <a:ext cx="3709852" cy="4310746"/>
        </p:xfrm>
        <a:graphic>
          <a:graphicData uri="http://schemas.openxmlformats.org/drawingml/2006/table">
            <a:tbl>
              <a:tblPr firstRow="1" firstCol="1" bandRow="1">
                <a:tableStyleId>{5C22544A-7EE6-4342-B048-85BDC9FD1C3A}</a:tableStyleId>
              </a:tblPr>
              <a:tblGrid>
                <a:gridCol w="1576921">
                  <a:extLst>
                    <a:ext uri="{9D8B030D-6E8A-4147-A177-3AD203B41FA5}">
                      <a16:colId xmlns:a16="http://schemas.microsoft.com/office/drawing/2014/main" val="3891438337"/>
                    </a:ext>
                  </a:extLst>
                </a:gridCol>
                <a:gridCol w="2132931">
                  <a:extLst>
                    <a:ext uri="{9D8B030D-6E8A-4147-A177-3AD203B41FA5}">
                      <a16:colId xmlns:a16="http://schemas.microsoft.com/office/drawing/2014/main" val="1760566"/>
                    </a:ext>
                  </a:extLst>
                </a:gridCol>
              </a:tblGrid>
              <a:tr h="204769">
                <a:tc>
                  <a:txBody>
                    <a:bodyPr/>
                    <a:lstStyle/>
                    <a:p>
                      <a:pPr marL="302260" indent="-6350" algn="ctr">
                        <a:lnSpc>
                          <a:spcPct val="107000"/>
                        </a:lnSpc>
                        <a:spcAft>
                          <a:spcPts val="15"/>
                        </a:spcAft>
                      </a:pPr>
                      <a:r>
                        <a:rPr lang="en-IN" sz="1100">
                          <a:effectLst/>
                        </a:rPr>
                        <a:t>covid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24479.99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853314457"/>
                  </a:ext>
                </a:extLst>
              </a:tr>
              <a:tr h="204769">
                <a:tc>
                  <a:txBody>
                    <a:bodyPr/>
                    <a:lstStyle/>
                    <a:p>
                      <a:pPr marL="302260" indent="-6350" algn="ctr">
                        <a:lnSpc>
                          <a:spcPct val="107000"/>
                        </a:lnSpc>
                        <a:spcAft>
                          <a:spcPts val="15"/>
                        </a:spcAft>
                      </a:pPr>
                      <a:r>
                        <a:rPr lang="en-IN" sz="1100">
                          <a:effectLst/>
                        </a:rPr>
                        <a:t>covid19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24153.37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512406306"/>
                  </a:ext>
                </a:extLst>
              </a:tr>
              <a:tr h="204769">
                <a:tc>
                  <a:txBody>
                    <a:bodyPr/>
                    <a:lstStyle/>
                    <a:p>
                      <a:pPr marL="302260" indent="-6350" algn="ctr">
                        <a:lnSpc>
                          <a:spcPct val="107000"/>
                        </a:lnSpc>
                        <a:spcAft>
                          <a:spcPts val="15"/>
                        </a:spcAft>
                      </a:pPr>
                      <a:r>
                        <a:rPr lang="en-IN" sz="1100">
                          <a:effectLst/>
                        </a:rPr>
                        <a:t>people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10173.2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465925295"/>
                  </a:ext>
                </a:extLst>
              </a:tr>
              <a:tr h="204769">
                <a:tc>
                  <a:txBody>
                    <a:bodyPr/>
                    <a:lstStyle/>
                    <a:p>
                      <a:pPr marL="302260" indent="-6350" algn="ctr">
                        <a:lnSpc>
                          <a:spcPct val="107000"/>
                        </a:lnSpc>
                        <a:spcAft>
                          <a:spcPts val="15"/>
                        </a:spcAft>
                      </a:pPr>
                      <a:r>
                        <a:rPr lang="en-IN" sz="1100">
                          <a:effectLst/>
                        </a:rPr>
                        <a:t>longcovid</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9681.456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234718398"/>
                  </a:ext>
                </a:extLst>
              </a:tr>
              <a:tr h="420135">
                <a:tc>
                  <a:txBody>
                    <a:bodyPr/>
                    <a:lstStyle/>
                    <a:p>
                      <a:pPr marL="302260" indent="-6350" algn="ctr">
                        <a:lnSpc>
                          <a:spcPct val="107000"/>
                        </a:lnSpc>
                        <a:spcAft>
                          <a:spcPts val="15"/>
                        </a:spcAft>
                      </a:pPr>
                      <a:r>
                        <a:rPr lang="en-IN" sz="1100">
                          <a:effectLst/>
                        </a:rPr>
                        <a:t>covidisnotover</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9355.41</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725922114"/>
                  </a:ext>
                </a:extLst>
              </a:tr>
              <a:tr h="204769">
                <a:tc>
                  <a:txBody>
                    <a:bodyPr/>
                    <a:lstStyle/>
                    <a:p>
                      <a:pPr marL="302260" indent="-6350" algn="ctr">
                        <a:lnSpc>
                          <a:spcPct val="107000"/>
                        </a:lnSpc>
                        <a:spcAft>
                          <a:spcPts val="15"/>
                        </a:spcAft>
                      </a:pPr>
                      <a:r>
                        <a:rPr lang="en-IN" sz="1100">
                          <a:effectLst/>
                        </a:rPr>
                        <a:t>pandemic</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8398.545</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301825253"/>
                  </a:ext>
                </a:extLst>
              </a:tr>
              <a:tr h="204769">
                <a:tc>
                  <a:txBody>
                    <a:bodyPr/>
                    <a:lstStyle/>
                    <a:p>
                      <a:pPr marL="302260" indent="-6350" algn="ctr">
                        <a:lnSpc>
                          <a:spcPct val="107000"/>
                        </a:lnSpc>
                        <a:spcAft>
                          <a:spcPts val="15"/>
                        </a:spcAft>
                      </a:pPr>
                      <a:r>
                        <a:rPr lang="en-IN" sz="1100">
                          <a:effectLst/>
                        </a:rPr>
                        <a:t>mask</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8001.38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634776936"/>
                  </a:ext>
                </a:extLst>
              </a:tr>
              <a:tr h="204769">
                <a:tc>
                  <a:txBody>
                    <a:bodyPr/>
                    <a:lstStyle/>
                    <a:p>
                      <a:pPr marL="302260" indent="-6350" algn="ctr">
                        <a:lnSpc>
                          <a:spcPct val="107000"/>
                        </a:lnSpc>
                        <a:spcAft>
                          <a:spcPts val="15"/>
                        </a:spcAft>
                      </a:pPr>
                      <a:r>
                        <a:rPr lang="en-IN" sz="1100">
                          <a:effectLst/>
                        </a:rPr>
                        <a:t>case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7680.718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505712464"/>
                  </a:ext>
                </a:extLst>
              </a:tr>
              <a:tr h="204769">
                <a:tc>
                  <a:txBody>
                    <a:bodyPr/>
                    <a:lstStyle/>
                    <a:p>
                      <a:pPr marL="302260" indent="-6350" algn="ctr">
                        <a:lnSpc>
                          <a:spcPct val="107000"/>
                        </a:lnSpc>
                        <a:spcAft>
                          <a:spcPts val="15"/>
                        </a:spcAft>
                      </a:pPr>
                      <a:r>
                        <a:rPr lang="en-IN" sz="1100">
                          <a:effectLst/>
                        </a:rPr>
                        <a:t>omicron</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6746.918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92303475"/>
                  </a:ext>
                </a:extLst>
              </a:tr>
              <a:tr h="204769">
                <a:tc>
                  <a:txBody>
                    <a:bodyPr/>
                    <a:lstStyle/>
                    <a:p>
                      <a:pPr marL="302260" indent="-6350" algn="ctr">
                        <a:lnSpc>
                          <a:spcPct val="107000"/>
                        </a:lnSpc>
                        <a:spcAft>
                          <a:spcPts val="15"/>
                        </a:spcAft>
                      </a:pPr>
                      <a:r>
                        <a:rPr lang="en-IN" sz="1100">
                          <a:effectLst/>
                        </a:rPr>
                        <a:t>year</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6197.592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312312303"/>
                  </a:ext>
                </a:extLst>
              </a:tr>
              <a:tr h="204769">
                <a:tc>
                  <a:txBody>
                    <a:bodyPr/>
                    <a:lstStyle/>
                    <a:p>
                      <a:pPr marL="302260" indent="-6350" algn="ctr">
                        <a:lnSpc>
                          <a:spcPct val="107000"/>
                        </a:lnSpc>
                        <a:spcAft>
                          <a:spcPts val="15"/>
                        </a:spcAft>
                      </a:pPr>
                      <a:r>
                        <a:rPr lang="en-IN" sz="1100">
                          <a:effectLst/>
                        </a:rPr>
                        <a:t>time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6165.984</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782814684"/>
                  </a:ext>
                </a:extLst>
              </a:tr>
              <a:tr h="204769">
                <a:tc>
                  <a:txBody>
                    <a:bodyPr/>
                    <a:lstStyle/>
                    <a:p>
                      <a:pPr marL="302260" indent="-6350" algn="ctr">
                        <a:lnSpc>
                          <a:spcPct val="107000"/>
                        </a:lnSpc>
                        <a:spcAft>
                          <a:spcPts val="15"/>
                        </a:spcAft>
                      </a:pPr>
                      <a:r>
                        <a:rPr lang="en-IN" sz="1100">
                          <a:effectLst/>
                        </a:rPr>
                        <a:t>vaccine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6087.344</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722952225"/>
                  </a:ext>
                </a:extLst>
              </a:tr>
              <a:tr h="204769">
                <a:tc>
                  <a:txBody>
                    <a:bodyPr/>
                    <a:lstStyle/>
                    <a:p>
                      <a:pPr marL="302260" indent="-6350" algn="ctr">
                        <a:lnSpc>
                          <a:spcPct val="107000"/>
                        </a:lnSpc>
                        <a:spcAft>
                          <a:spcPts val="15"/>
                        </a:spcAft>
                      </a:pPr>
                      <a:r>
                        <a:rPr lang="en-IN" sz="1100">
                          <a:effectLst/>
                        </a:rPr>
                        <a:t>day</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5636.658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1277738241"/>
                  </a:ext>
                </a:extLst>
              </a:tr>
              <a:tr h="204769">
                <a:tc>
                  <a:txBody>
                    <a:bodyPr/>
                    <a:lstStyle/>
                    <a:p>
                      <a:pPr marL="302260" indent="-6350" algn="ctr">
                        <a:lnSpc>
                          <a:spcPct val="107000"/>
                        </a:lnSpc>
                        <a:spcAft>
                          <a:spcPts val="15"/>
                        </a:spcAft>
                      </a:pPr>
                      <a:r>
                        <a:rPr lang="en-IN" sz="1100">
                          <a:effectLst/>
                        </a:rPr>
                        <a:t>health</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5593.961</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657769104"/>
                  </a:ext>
                </a:extLst>
              </a:tr>
              <a:tr h="204769">
                <a:tc>
                  <a:txBody>
                    <a:bodyPr/>
                    <a:lstStyle/>
                    <a:p>
                      <a:pPr marL="302260" indent="-6350" algn="ctr">
                        <a:lnSpc>
                          <a:spcPct val="107000"/>
                        </a:lnSpc>
                        <a:spcAft>
                          <a:spcPts val="15"/>
                        </a:spcAft>
                      </a:pPr>
                      <a:r>
                        <a:rPr lang="en-IN" sz="1100">
                          <a:effectLst/>
                        </a:rPr>
                        <a:t>death</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5279.887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197117388"/>
                  </a:ext>
                </a:extLst>
              </a:tr>
              <a:tr h="204769">
                <a:tc>
                  <a:txBody>
                    <a:bodyPr/>
                    <a:lstStyle/>
                    <a:p>
                      <a:pPr marL="302260" indent="-6350" algn="ctr">
                        <a:lnSpc>
                          <a:spcPct val="107000"/>
                        </a:lnSpc>
                        <a:spcAft>
                          <a:spcPts val="15"/>
                        </a:spcAft>
                      </a:pPr>
                      <a:r>
                        <a:rPr lang="en-IN" sz="1100">
                          <a:effectLst/>
                        </a:rPr>
                        <a:t>week</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4805.976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582923393"/>
                  </a:ext>
                </a:extLst>
              </a:tr>
              <a:tr h="204769">
                <a:tc>
                  <a:txBody>
                    <a:bodyPr/>
                    <a:lstStyle/>
                    <a:p>
                      <a:pPr marL="302260" indent="-6350" algn="ctr">
                        <a:lnSpc>
                          <a:spcPct val="107000"/>
                        </a:lnSpc>
                        <a:spcAft>
                          <a:spcPts val="15"/>
                        </a:spcAft>
                      </a:pPr>
                      <a:r>
                        <a:rPr lang="en-IN" sz="1100">
                          <a:effectLst/>
                        </a:rPr>
                        <a:t>today</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4568.455</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942919604"/>
                  </a:ext>
                </a:extLst>
              </a:tr>
              <a:tr h="204769">
                <a:tc>
                  <a:txBody>
                    <a:bodyPr/>
                    <a:lstStyle/>
                    <a:p>
                      <a:pPr marL="302260" indent="-6350" algn="ctr">
                        <a:lnSpc>
                          <a:spcPct val="107000"/>
                        </a:lnSpc>
                        <a:spcAft>
                          <a:spcPts val="15"/>
                        </a:spcAft>
                      </a:pPr>
                      <a:r>
                        <a:rPr lang="en-IN" sz="1100">
                          <a:effectLst/>
                        </a:rPr>
                        <a:t>coronavirus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4556.032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208549655"/>
                  </a:ext>
                </a:extLst>
              </a:tr>
              <a:tr h="204769">
                <a:tc>
                  <a:txBody>
                    <a:bodyPr/>
                    <a:lstStyle/>
                    <a:p>
                      <a:pPr marL="302260" indent="-6350" algn="ctr">
                        <a:lnSpc>
                          <a:spcPct val="107000"/>
                        </a:lnSpc>
                        <a:spcAft>
                          <a:spcPts val="15"/>
                        </a:spcAft>
                      </a:pPr>
                      <a:r>
                        <a:rPr lang="en-IN" sz="1100">
                          <a:effectLst/>
                        </a:rPr>
                        <a:t>patient</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a:effectLst/>
                        </a:rPr>
                        <a:t>4176.897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3511486033"/>
                  </a:ext>
                </a:extLst>
              </a:tr>
              <a:tr h="204769">
                <a:tc>
                  <a:txBody>
                    <a:bodyPr/>
                    <a:lstStyle/>
                    <a:p>
                      <a:pPr marL="302260" indent="-6350" algn="ctr">
                        <a:lnSpc>
                          <a:spcPct val="107000"/>
                        </a:lnSpc>
                        <a:spcAft>
                          <a:spcPts val="15"/>
                        </a:spcAft>
                      </a:pPr>
                      <a:r>
                        <a:rPr lang="en-IN" sz="1100">
                          <a:effectLst/>
                        </a:rPr>
                        <a:t>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tc>
                  <a:txBody>
                    <a:bodyPr/>
                    <a:lstStyle/>
                    <a:p>
                      <a:pPr marL="302260" indent="-6350" algn="ctr">
                        <a:lnSpc>
                          <a:spcPct val="107000"/>
                        </a:lnSpc>
                        <a:spcAft>
                          <a:spcPts val="15"/>
                        </a:spcAft>
                      </a:pPr>
                      <a:r>
                        <a:rPr lang="en-IN" sz="1100" dirty="0">
                          <a:effectLst/>
                        </a:rPr>
                        <a:t>4138.394</a:t>
                      </a:r>
                      <a:endParaRPr lang="en-IN"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813787010"/>
                  </a:ext>
                </a:extLst>
              </a:tr>
            </a:tbl>
          </a:graphicData>
        </a:graphic>
      </p:graphicFrame>
    </p:spTree>
    <p:extLst>
      <p:ext uri="{BB962C8B-B14F-4D97-AF65-F5344CB8AC3E}">
        <p14:creationId xmlns:p14="http://schemas.microsoft.com/office/powerpoint/2010/main" val="3946459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A772-5AF2-1C4D-368B-EE43CECBC8BB}"/>
              </a:ext>
            </a:extLst>
          </p:cNvPr>
          <p:cNvSpPr>
            <a:spLocks noGrp="1"/>
          </p:cNvSpPr>
          <p:nvPr>
            <p:ph type="title"/>
          </p:nvPr>
        </p:nvSpPr>
        <p:spPr/>
        <p:txBody>
          <a:bodyPr/>
          <a:lstStyle/>
          <a:p>
            <a:r>
              <a:rPr lang="en-IN" dirty="0" err="1"/>
              <a:t>WordCloud</a:t>
            </a:r>
            <a:r>
              <a:rPr lang="en-IN" dirty="0"/>
              <a:t> 2020</a:t>
            </a:r>
          </a:p>
        </p:txBody>
      </p:sp>
      <p:pic>
        <p:nvPicPr>
          <p:cNvPr id="4" name="Graphic 12">
            <a:extLst>
              <a:ext uri="{FF2B5EF4-FFF2-40B4-BE49-F238E27FC236}">
                <a16:creationId xmlns:a16="http://schemas.microsoft.com/office/drawing/2014/main" id="{DDC1050A-E3B4-AA34-0854-3B4C1C6086C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088495" y="1846263"/>
            <a:ext cx="6289341" cy="4206194"/>
          </a:xfrm>
          <a:prstGeom prst="rect">
            <a:avLst/>
          </a:prstGeom>
        </p:spPr>
      </p:pic>
    </p:spTree>
    <p:extLst>
      <p:ext uri="{BB962C8B-B14F-4D97-AF65-F5344CB8AC3E}">
        <p14:creationId xmlns:p14="http://schemas.microsoft.com/office/powerpoint/2010/main" val="1398471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E1E1E-870A-75F9-B24D-C7EA1C73098E}"/>
              </a:ext>
            </a:extLst>
          </p:cNvPr>
          <p:cNvSpPr>
            <a:spLocks noGrp="1"/>
          </p:cNvSpPr>
          <p:nvPr>
            <p:ph type="title"/>
          </p:nvPr>
        </p:nvSpPr>
        <p:spPr/>
        <p:txBody>
          <a:bodyPr/>
          <a:lstStyle/>
          <a:p>
            <a:r>
              <a:rPr lang="en-IN" dirty="0"/>
              <a:t>MOTIVATION</a:t>
            </a:r>
          </a:p>
        </p:txBody>
      </p:sp>
      <p:sp>
        <p:nvSpPr>
          <p:cNvPr id="3" name="Content Placeholder 2">
            <a:extLst>
              <a:ext uri="{FF2B5EF4-FFF2-40B4-BE49-F238E27FC236}">
                <a16:creationId xmlns:a16="http://schemas.microsoft.com/office/drawing/2014/main" id="{7FB1DE59-840A-D98B-8FCB-98B63AD0D6E8}"/>
              </a:ext>
            </a:extLst>
          </p:cNvPr>
          <p:cNvSpPr>
            <a:spLocks noGrp="1"/>
          </p:cNvSpPr>
          <p:nvPr>
            <p:ph idx="1"/>
          </p:nvPr>
        </p:nvSpPr>
        <p:spPr/>
        <p:txBody>
          <a:bodyPr/>
          <a:lstStyle/>
          <a:p>
            <a:pPr marL="228600" indent="-6350" algn="just">
              <a:lnSpc>
                <a:spcPct val="107000"/>
              </a:lnSpc>
            </a:pPr>
            <a:endParaRPr lang="en-IN" sz="1800" dirty="0">
              <a:solidFill>
                <a:srgbClr val="000000"/>
              </a:solidFill>
              <a:effectLst/>
              <a:latin typeface="Times New Roman" panose="02020603050405020304" pitchFamily="18" charset="0"/>
              <a:ea typeface="Times New Roman" panose="02020603050405020304" pitchFamily="18" charset="0"/>
            </a:endParaRPr>
          </a:p>
          <a:p>
            <a:pPr marL="228600" indent="-6350" algn="just">
              <a:lnSpc>
                <a:spcPct val="107000"/>
              </a:lnSpc>
            </a:pPr>
            <a:r>
              <a:rPr lang="en-IN" sz="1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solidFill>
                <a:srgbClr val="000000"/>
              </a:solidFill>
              <a:effectLst/>
              <a:latin typeface="Times New Roman" panose="02020603050405020304" pitchFamily="18" charset="0"/>
              <a:ea typeface="Times New Roman" panose="02020603050405020304" pitchFamily="18" charset="0"/>
            </a:endParaRPr>
          </a:p>
          <a:p>
            <a:pPr marL="228600" indent="-6350" algn="just">
              <a:lnSpc>
                <a:spcPct val="107000"/>
              </a:lnSpc>
              <a:spcAft>
                <a:spcPts val="15"/>
              </a:spcAft>
            </a:pPr>
            <a:r>
              <a:rPr lang="en-IN" dirty="0">
                <a:solidFill>
                  <a:schemeClr val="tx1"/>
                </a:solidFill>
                <a:effectLst/>
                <a:ea typeface="Times New Roman" panose="02020603050405020304" pitchFamily="18" charset="0"/>
                <a:cs typeface="Times New Roman" panose="02020603050405020304" pitchFamily="18" charset="0"/>
              </a:rPr>
              <a:t>Sentiment Analysis is a very popular tool deployed by many organizations to test the popularity of a product and gauge the customer’s preferences. It is used in a wide variety of field such as online shopping, movie reviews, etc. However, the sentiment is described as merely positive or negative which is rather vague. This project aims to delve deeper into the topic of sentiment analysis and classify a sentiment into specific emotions such as love, anger, fear, joy, etc. This would certainly help in providing a more nuanced understanding of the mood of the public towards a certain product/idea.</a:t>
            </a:r>
            <a:endParaRPr lang="en-IN" dirty="0">
              <a:solidFill>
                <a:schemeClr val="tx1"/>
              </a:solidFill>
              <a:effectLst/>
              <a:ea typeface="Times New Roman" panose="02020603050405020304" pitchFamily="18" charset="0"/>
            </a:endParaRPr>
          </a:p>
        </p:txBody>
      </p:sp>
    </p:spTree>
    <p:extLst>
      <p:ext uri="{BB962C8B-B14F-4D97-AF65-F5344CB8AC3E}">
        <p14:creationId xmlns:p14="http://schemas.microsoft.com/office/powerpoint/2010/main" val="142361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A772-5AF2-1C4D-368B-EE43CECBC8BB}"/>
              </a:ext>
            </a:extLst>
          </p:cNvPr>
          <p:cNvSpPr>
            <a:spLocks noGrp="1"/>
          </p:cNvSpPr>
          <p:nvPr>
            <p:ph type="title"/>
          </p:nvPr>
        </p:nvSpPr>
        <p:spPr/>
        <p:txBody>
          <a:bodyPr/>
          <a:lstStyle/>
          <a:p>
            <a:r>
              <a:rPr lang="en-IN" dirty="0" err="1"/>
              <a:t>WordCloud</a:t>
            </a:r>
            <a:r>
              <a:rPr lang="en-IN" dirty="0"/>
              <a:t> 2022</a:t>
            </a:r>
          </a:p>
        </p:txBody>
      </p:sp>
      <p:pic>
        <p:nvPicPr>
          <p:cNvPr id="6" name="Graphic 13">
            <a:extLst>
              <a:ext uri="{FF2B5EF4-FFF2-40B4-BE49-F238E27FC236}">
                <a16:creationId xmlns:a16="http://schemas.microsoft.com/office/drawing/2014/main" id="{F3D43B2A-0F05-9986-B7E5-6A8A17CADBB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118659" y="1846263"/>
            <a:ext cx="6497686" cy="4345531"/>
          </a:xfrm>
          <a:prstGeom prst="rect">
            <a:avLst/>
          </a:prstGeom>
        </p:spPr>
      </p:pic>
    </p:spTree>
    <p:extLst>
      <p:ext uri="{BB962C8B-B14F-4D97-AF65-F5344CB8AC3E}">
        <p14:creationId xmlns:p14="http://schemas.microsoft.com/office/powerpoint/2010/main" val="3973750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5FDC9-1595-50F3-0009-24FE697EB3C5}"/>
              </a:ext>
            </a:extLst>
          </p:cNvPr>
          <p:cNvSpPr>
            <a:spLocks noGrp="1"/>
          </p:cNvSpPr>
          <p:nvPr>
            <p:ph type="title"/>
          </p:nvPr>
        </p:nvSpPr>
        <p:spPr/>
        <p:txBody>
          <a:bodyPr/>
          <a:lstStyle/>
          <a:p>
            <a:r>
              <a:rPr lang="en-IN" dirty="0"/>
              <a:t>Train vs Validation Accuracy</a:t>
            </a:r>
          </a:p>
        </p:txBody>
      </p:sp>
      <p:pic>
        <p:nvPicPr>
          <p:cNvPr id="4" name="Graphic 2468">
            <a:extLst>
              <a:ext uri="{FF2B5EF4-FFF2-40B4-BE49-F238E27FC236}">
                <a16:creationId xmlns:a16="http://schemas.microsoft.com/office/drawing/2014/main" id="{68A08674-F0FB-A15B-FF4B-0666DAD141F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734491" y="2025291"/>
            <a:ext cx="6062130" cy="4018458"/>
          </a:xfrm>
          <a:prstGeom prst="rect">
            <a:avLst/>
          </a:prstGeom>
        </p:spPr>
      </p:pic>
    </p:spTree>
    <p:extLst>
      <p:ext uri="{BB962C8B-B14F-4D97-AF65-F5344CB8AC3E}">
        <p14:creationId xmlns:p14="http://schemas.microsoft.com/office/powerpoint/2010/main" val="3402448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0D29-AA19-7E3A-18D1-4927648FB32E}"/>
              </a:ext>
            </a:extLst>
          </p:cNvPr>
          <p:cNvSpPr>
            <a:spLocks noGrp="1"/>
          </p:cNvSpPr>
          <p:nvPr>
            <p:ph type="title"/>
          </p:nvPr>
        </p:nvSpPr>
        <p:spPr/>
        <p:txBody>
          <a:bodyPr/>
          <a:lstStyle/>
          <a:p>
            <a:r>
              <a:rPr lang="en-IN" dirty="0"/>
              <a:t>Performance Metrics</a:t>
            </a:r>
          </a:p>
        </p:txBody>
      </p:sp>
      <p:pic>
        <p:nvPicPr>
          <p:cNvPr id="4" name="Content Placeholder 3">
            <a:extLst>
              <a:ext uri="{FF2B5EF4-FFF2-40B4-BE49-F238E27FC236}">
                <a16:creationId xmlns:a16="http://schemas.microsoft.com/office/drawing/2014/main" id="{FACC09FC-3445-D686-1452-7DE6363C261A}"/>
              </a:ext>
            </a:extLst>
          </p:cNvPr>
          <p:cNvPicPr>
            <a:picLocks noGrp="1" noChangeAspect="1"/>
          </p:cNvPicPr>
          <p:nvPr>
            <p:ph idx="1"/>
          </p:nvPr>
        </p:nvPicPr>
        <p:blipFill>
          <a:blip r:embed="rId2"/>
          <a:stretch>
            <a:fillRect/>
          </a:stretch>
        </p:blipFill>
        <p:spPr>
          <a:xfrm>
            <a:off x="3405051" y="2055254"/>
            <a:ext cx="5876965" cy="3892700"/>
          </a:xfrm>
          <a:prstGeom prst="rect">
            <a:avLst/>
          </a:prstGeom>
        </p:spPr>
      </p:pic>
    </p:spTree>
    <p:extLst>
      <p:ext uri="{BB962C8B-B14F-4D97-AF65-F5344CB8AC3E}">
        <p14:creationId xmlns:p14="http://schemas.microsoft.com/office/powerpoint/2010/main" val="3694613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A925-03AA-BE51-1EC4-E2F53410E72D}"/>
              </a:ext>
            </a:extLst>
          </p:cNvPr>
          <p:cNvSpPr>
            <a:spLocks noGrp="1"/>
          </p:cNvSpPr>
          <p:nvPr>
            <p:ph type="title"/>
          </p:nvPr>
        </p:nvSpPr>
        <p:spPr/>
        <p:txBody>
          <a:bodyPr/>
          <a:lstStyle/>
          <a:p>
            <a:r>
              <a:rPr lang="en-IN" dirty="0"/>
              <a:t>Confusion Matrix</a:t>
            </a:r>
          </a:p>
        </p:txBody>
      </p:sp>
      <p:pic>
        <p:nvPicPr>
          <p:cNvPr id="4" name="Graphic 4">
            <a:extLst>
              <a:ext uri="{FF2B5EF4-FFF2-40B4-BE49-F238E27FC236}">
                <a16:creationId xmlns:a16="http://schemas.microsoft.com/office/drawing/2014/main" id="{39173805-AA73-8270-4021-AB15ADE7CFB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056708" y="1843823"/>
            <a:ext cx="5823087" cy="4295720"/>
          </a:xfrm>
          <a:prstGeom prst="rect">
            <a:avLst/>
          </a:prstGeom>
        </p:spPr>
      </p:pic>
    </p:spTree>
    <p:extLst>
      <p:ext uri="{BB962C8B-B14F-4D97-AF65-F5344CB8AC3E}">
        <p14:creationId xmlns:p14="http://schemas.microsoft.com/office/powerpoint/2010/main" val="2157639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82A92-E35E-48B4-706F-0A60CC8507C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3614615-6E00-3966-B548-2A0D5E1AD9D3}"/>
              </a:ext>
            </a:extLst>
          </p:cNvPr>
          <p:cNvSpPr>
            <a:spLocks noGrp="1"/>
          </p:cNvSpPr>
          <p:nvPr>
            <p:ph idx="1"/>
          </p:nvPr>
        </p:nvSpPr>
        <p:spPr>
          <a:xfrm>
            <a:off x="1097279" y="1845733"/>
            <a:ext cx="10603653" cy="4725663"/>
          </a:xfrm>
        </p:spPr>
        <p:txBody>
          <a:bodyPr>
            <a:noAutofit/>
          </a:bodyPr>
          <a:lstStyle/>
          <a:p>
            <a:pPr marL="302260" indent="-6350" algn="just">
              <a:lnSpc>
                <a:spcPct val="107000"/>
              </a:lnSpc>
              <a:spcAft>
                <a:spcPts val="15"/>
              </a:spcAft>
            </a:pPr>
            <a:r>
              <a:rPr lang="en-IN" sz="1800" dirty="0">
                <a:solidFill>
                  <a:schemeClr val="tx1"/>
                </a:solidFill>
                <a:effectLst/>
                <a:ea typeface="Times New Roman" panose="02020603050405020304" pitchFamily="18" charset="0"/>
              </a:rPr>
              <a:t>Analysing the various histograms and figures related to Ekman, </a:t>
            </a:r>
            <a:r>
              <a:rPr lang="en-IN" sz="1800" dirty="0" err="1">
                <a:solidFill>
                  <a:schemeClr val="tx1"/>
                </a:solidFill>
                <a:effectLst/>
                <a:ea typeface="Times New Roman" panose="02020603050405020304" pitchFamily="18" charset="0"/>
              </a:rPr>
              <a:t>Plutchik</a:t>
            </a:r>
            <a:r>
              <a:rPr lang="en-IN" sz="1800" dirty="0">
                <a:solidFill>
                  <a:schemeClr val="tx1"/>
                </a:solidFill>
                <a:effectLst/>
                <a:ea typeface="Times New Roman" panose="02020603050405020304" pitchFamily="18" charset="0"/>
              </a:rPr>
              <a:t>, POMS and Text2Emotion tools we can clearly see that there is not much change in the mood of people towards COVID-19 from 2020 to 2022. The same emotions which were dominant in 2020 continue to remain dominant in 2022. What was fascinating to observe was that Joy was the most dominant emotion according to the Ekman and </a:t>
            </a:r>
            <a:r>
              <a:rPr lang="en-IN" sz="1800" dirty="0" err="1">
                <a:solidFill>
                  <a:schemeClr val="tx1"/>
                </a:solidFill>
                <a:effectLst/>
                <a:ea typeface="Times New Roman" panose="02020603050405020304" pitchFamily="18" charset="0"/>
              </a:rPr>
              <a:t>plutchik</a:t>
            </a:r>
            <a:r>
              <a:rPr lang="en-IN" sz="1800" dirty="0">
                <a:solidFill>
                  <a:schemeClr val="tx1"/>
                </a:solidFill>
                <a:effectLst/>
                <a:ea typeface="Times New Roman" panose="02020603050405020304" pitchFamily="18" charset="0"/>
              </a:rPr>
              <a:t> models. This is quite odd as COVID-19 was associated with death, sickness, discomfort and a departure from the normal way of life, not something that denotes ‘Joy’. Text2Emotion painted a gloomy picture with fear being the most dominant emotion in both 2020 and 2022, and POMS denoting that depression being the most dominant emotion in both 2022 and 2020. There are slight differences between the mood from 2020 and 2022, but the general trend remains constant.</a:t>
            </a:r>
          </a:p>
          <a:p>
            <a:pPr marL="302260" indent="-6350" algn="just">
              <a:lnSpc>
                <a:spcPct val="107000"/>
              </a:lnSpc>
              <a:spcAft>
                <a:spcPts val="15"/>
              </a:spcAft>
            </a:pPr>
            <a:r>
              <a:rPr lang="en-IN" sz="1800" dirty="0">
                <a:solidFill>
                  <a:schemeClr val="tx1"/>
                </a:solidFill>
                <a:effectLst/>
                <a:ea typeface="Times New Roman" panose="02020603050405020304" pitchFamily="18" charset="0"/>
              </a:rPr>
              <a:t>When looking at the sentiment, according to </a:t>
            </a:r>
            <a:r>
              <a:rPr lang="en-IN" sz="1800" dirty="0" err="1">
                <a:solidFill>
                  <a:schemeClr val="tx1"/>
                </a:solidFill>
                <a:ea typeface="Times New Roman" panose="02020603050405020304" pitchFamily="18" charset="0"/>
              </a:rPr>
              <a:t>T</a:t>
            </a:r>
            <a:r>
              <a:rPr lang="en-IN" sz="1800" dirty="0" err="1">
                <a:solidFill>
                  <a:schemeClr val="tx1"/>
                </a:solidFill>
                <a:effectLst/>
                <a:ea typeface="Times New Roman" panose="02020603050405020304" pitchFamily="18" charset="0"/>
              </a:rPr>
              <a:t>extblob</a:t>
            </a:r>
            <a:r>
              <a:rPr lang="en-IN" sz="1800" dirty="0">
                <a:solidFill>
                  <a:schemeClr val="tx1"/>
                </a:solidFill>
                <a:effectLst/>
                <a:ea typeface="Times New Roman" panose="02020603050405020304" pitchFamily="18" charset="0"/>
              </a:rPr>
              <a:t> most of the tweets were classified as neutral in both 2020 and 2022, however according to </a:t>
            </a:r>
            <a:r>
              <a:rPr lang="en-IN" sz="1800" dirty="0">
                <a:solidFill>
                  <a:schemeClr val="tx1"/>
                </a:solidFill>
                <a:ea typeface="Times New Roman" panose="02020603050405020304" pitchFamily="18" charset="0"/>
              </a:rPr>
              <a:t>SentiStrength</a:t>
            </a:r>
            <a:r>
              <a:rPr lang="en-IN" sz="1800" dirty="0">
                <a:solidFill>
                  <a:schemeClr val="tx1"/>
                </a:solidFill>
                <a:effectLst/>
                <a:ea typeface="Times New Roman" panose="02020603050405020304" pitchFamily="18" charset="0"/>
              </a:rPr>
              <a:t> most of the tweets were classified as negative and positive according to VADER.</a:t>
            </a:r>
          </a:p>
          <a:p>
            <a:pPr marL="302260" indent="-6350" algn="just">
              <a:lnSpc>
                <a:spcPct val="107000"/>
              </a:lnSpc>
              <a:spcAft>
                <a:spcPts val="15"/>
              </a:spcAft>
            </a:pPr>
            <a:r>
              <a:rPr lang="en-IN" sz="1800" dirty="0">
                <a:solidFill>
                  <a:srgbClr val="000000"/>
                </a:solidFill>
                <a:effectLst/>
                <a:ea typeface="Times New Roman" panose="02020603050405020304" pitchFamily="18" charset="0"/>
              </a:rPr>
              <a:t> </a:t>
            </a:r>
          </a:p>
          <a:p>
            <a:pPr marL="302260" indent="-6350" algn="just">
              <a:lnSpc>
                <a:spcPct val="107000"/>
              </a:lnSpc>
              <a:spcAft>
                <a:spcPts val="15"/>
              </a:spcAft>
            </a:pPr>
            <a:r>
              <a:rPr lang="en-IN" sz="1800" dirty="0">
                <a:solidFill>
                  <a:srgbClr val="000000"/>
                </a:solidFill>
                <a:effectLst/>
                <a:ea typeface="Times New Roman" panose="02020603050405020304" pitchFamily="18" charset="0"/>
              </a:rPr>
              <a:t> </a:t>
            </a:r>
          </a:p>
          <a:p>
            <a:endParaRPr lang="en-IN" sz="1800" dirty="0"/>
          </a:p>
        </p:txBody>
      </p:sp>
    </p:spTree>
    <p:extLst>
      <p:ext uri="{BB962C8B-B14F-4D97-AF65-F5344CB8AC3E}">
        <p14:creationId xmlns:p14="http://schemas.microsoft.com/office/powerpoint/2010/main" val="1514781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3E03-E812-A762-B027-45715E18C79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5DD1A7F0-6D79-0000-28B4-3FFA6748BEC2}"/>
              </a:ext>
            </a:extLst>
          </p:cNvPr>
          <p:cNvSpPr>
            <a:spLocks noGrp="1"/>
          </p:cNvSpPr>
          <p:nvPr>
            <p:ph idx="1"/>
          </p:nvPr>
        </p:nvSpPr>
        <p:spPr/>
        <p:txBody>
          <a:bodyPr>
            <a:noAutofit/>
          </a:bodyPr>
          <a:lstStyle/>
          <a:p>
            <a:r>
              <a:rPr lang="en-IN" dirty="0">
                <a:solidFill>
                  <a:schemeClr val="tx1"/>
                </a:solidFill>
              </a:rPr>
              <a:t>The most prominent terms in 2020 </a:t>
            </a:r>
            <a:r>
              <a:rPr lang="en-IN" dirty="0" err="1">
                <a:solidFill>
                  <a:schemeClr val="tx1"/>
                </a:solidFill>
              </a:rPr>
              <a:t>wordcloud</a:t>
            </a:r>
            <a:r>
              <a:rPr lang="en-IN" dirty="0">
                <a:solidFill>
                  <a:schemeClr val="tx1"/>
                </a:solidFill>
              </a:rPr>
              <a:t> include covid19, coronavirus, pandemic, lockdown, virus, </a:t>
            </a:r>
            <a:r>
              <a:rPr lang="en-IN" dirty="0" err="1">
                <a:solidFill>
                  <a:schemeClr val="tx1"/>
                </a:solidFill>
              </a:rPr>
              <a:t>stayhome</a:t>
            </a:r>
            <a:r>
              <a:rPr lang="en-IN" dirty="0">
                <a:solidFill>
                  <a:schemeClr val="tx1"/>
                </a:solidFill>
              </a:rPr>
              <a:t>, death, etc. The most prominent terms in 2022 </a:t>
            </a:r>
            <a:r>
              <a:rPr lang="en-IN" dirty="0" err="1">
                <a:solidFill>
                  <a:schemeClr val="tx1"/>
                </a:solidFill>
              </a:rPr>
              <a:t>wordcloud</a:t>
            </a:r>
            <a:r>
              <a:rPr lang="en-IN" dirty="0">
                <a:solidFill>
                  <a:schemeClr val="tx1"/>
                </a:solidFill>
              </a:rPr>
              <a:t> include covid19, </a:t>
            </a:r>
            <a:r>
              <a:rPr lang="en-IN" dirty="0" err="1">
                <a:solidFill>
                  <a:schemeClr val="tx1"/>
                </a:solidFill>
              </a:rPr>
              <a:t>longcovid</a:t>
            </a:r>
            <a:r>
              <a:rPr lang="en-IN" dirty="0">
                <a:solidFill>
                  <a:schemeClr val="tx1"/>
                </a:solidFill>
              </a:rPr>
              <a:t>, </a:t>
            </a:r>
            <a:r>
              <a:rPr lang="en-IN" dirty="0" err="1">
                <a:solidFill>
                  <a:schemeClr val="tx1"/>
                </a:solidFill>
              </a:rPr>
              <a:t>covidisnotover</a:t>
            </a:r>
            <a:r>
              <a:rPr lang="en-IN" dirty="0">
                <a:solidFill>
                  <a:schemeClr val="tx1"/>
                </a:solidFill>
              </a:rPr>
              <a:t>, omicron, vaccine, mask, etc. Clearly, after two years the terms such as </a:t>
            </a:r>
            <a:r>
              <a:rPr lang="en-IN" dirty="0" err="1">
                <a:solidFill>
                  <a:schemeClr val="tx1"/>
                </a:solidFill>
              </a:rPr>
              <a:t>stayhome</a:t>
            </a:r>
            <a:r>
              <a:rPr lang="en-IN" dirty="0">
                <a:solidFill>
                  <a:schemeClr val="tx1"/>
                </a:solidFill>
              </a:rPr>
              <a:t> have lost prominence. </a:t>
            </a:r>
          </a:p>
          <a:p>
            <a:r>
              <a:rPr lang="en-IN" dirty="0">
                <a:solidFill>
                  <a:schemeClr val="tx1"/>
                </a:solidFill>
              </a:rPr>
              <a:t>When it comes to the RNN model it classifies the majority of tweets as anger, followed by fear and sadness. This is major departure from the emotions denoted by our Ekman and Text2Emotion models.</a:t>
            </a:r>
          </a:p>
          <a:p>
            <a:r>
              <a:rPr lang="en-IN" dirty="0">
                <a:solidFill>
                  <a:schemeClr val="tx1"/>
                </a:solidFill>
                <a:effectLst/>
                <a:ea typeface="Times New Roman" panose="02020603050405020304" pitchFamily="18" charset="0"/>
              </a:rPr>
              <a:t>We were successful in building a model that predicts the emotions of given tweets, with an exceptional accuracy score. One pertinent observation we noted was that our RNN model predicted anger to be the most dominant emotion in 2022. Compared to 2020, fear was the most dominant emotion according to Text2Emotion. This makes sense as with the passage of time, people may have gotten accustomed to and fed up of COVID-19.</a:t>
            </a:r>
            <a:endParaRPr lang="en-IN" dirty="0">
              <a:solidFill>
                <a:schemeClr val="tx1"/>
              </a:solidFill>
            </a:endParaRPr>
          </a:p>
        </p:txBody>
      </p:sp>
    </p:spTree>
    <p:extLst>
      <p:ext uri="{BB962C8B-B14F-4D97-AF65-F5344CB8AC3E}">
        <p14:creationId xmlns:p14="http://schemas.microsoft.com/office/powerpoint/2010/main" val="2510309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29188-EC1E-7D37-1742-3AF5EA20F96F}"/>
              </a:ext>
            </a:extLst>
          </p:cNvPr>
          <p:cNvSpPr>
            <a:spLocks noGrp="1"/>
          </p:cNvSpPr>
          <p:nvPr>
            <p:ph type="title"/>
          </p:nvPr>
        </p:nvSpPr>
        <p:spPr/>
        <p:txBody>
          <a:bodyPr/>
          <a:lstStyle/>
          <a:p>
            <a:r>
              <a:rPr lang="en-IN" dirty="0"/>
              <a:t>AREAS FOR IMPROVEMENT</a:t>
            </a:r>
          </a:p>
        </p:txBody>
      </p:sp>
      <p:sp>
        <p:nvSpPr>
          <p:cNvPr id="3" name="Content Placeholder 2">
            <a:extLst>
              <a:ext uri="{FF2B5EF4-FFF2-40B4-BE49-F238E27FC236}">
                <a16:creationId xmlns:a16="http://schemas.microsoft.com/office/drawing/2014/main" id="{DFD1E222-1511-3C70-3C13-29B26156BC8A}"/>
              </a:ext>
            </a:extLst>
          </p:cNvPr>
          <p:cNvSpPr>
            <a:spLocks noGrp="1"/>
          </p:cNvSpPr>
          <p:nvPr>
            <p:ph idx="1"/>
          </p:nvPr>
        </p:nvSpPr>
        <p:spPr/>
        <p:txBody>
          <a:bodyPr/>
          <a:lstStyle/>
          <a:p>
            <a:endParaRPr lang="en-IN" dirty="0">
              <a:solidFill>
                <a:schemeClr val="tx1"/>
              </a:solidFill>
              <a:effectLst/>
              <a:ea typeface="Times New Roman" panose="02020603050405020304" pitchFamily="18" charset="0"/>
            </a:endParaRPr>
          </a:p>
          <a:p>
            <a:r>
              <a:rPr lang="en-IN" dirty="0">
                <a:solidFill>
                  <a:schemeClr val="tx1"/>
                </a:solidFill>
                <a:effectLst/>
                <a:ea typeface="Times New Roman" panose="02020603050405020304" pitchFamily="18" charset="0"/>
              </a:rPr>
              <a:t>Even though this project was successful in designing a model to predict emotions to a reasonably high degree of accuracy, in hindsight, there are still some measures we can undertake to enhance the project. The first one would be to balance the training dataset as some emotions were overrepresented. This would have further improved the classification accuracy of the model. Another approach would be to use a larger dataset to train our model. The current dataset used to train our model only has 16,000 labelled records. This would further boost the performance of our model. Also, if the training dataset was domain specific and related to covid-19 it would have made the resulting model extremely powerful. Another modification we could have made was to try the BERT model to predict our emotions. </a:t>
            </a:r>
            <a:r>
              <a:rPr lang="en-IN" dirty="0">
                <a:solidFill>
                  <a:schemeClr val="tx1"/>
                </a:solidFill>
                <a:effectLst/>
                <a:ea typeface="Times New Roman" panose="02020603050405020304" pitchFamily="18" charset="0"/>
                <a:cs typeface="Times New Roman" panose="02020603050405020304" pitchFamily="18" charset="0"/>
              </a:rPr>
              <a:t>BERT which is a transformer model, is a recent development that can be tested for our purpose. </a:t>
            </a:r>
            <a:r>
              <a:rPr lang="en-IN" dirty="0">
                <a:solidFill>
                  <a:schemeClr val="tx1"/>
                </a:solidFill>
                <a:effectLst/>
                <a:ea typeface="Times New Roman" panose="02020603050405020304" pitchFamily="18" charset="0"/>
              </a:rPr>
              <a:t>Lastly, we could have user other metadata collected from twitter such as location, number of followers and used that to perform data analysis and group emotions based on these factors</a:t>
            </a:r>
            <a:r>
              <a:rPr lang="en-IN" dirty="0">
                <a:solidFill>
                  <a:schemeClr val="tx1"/>
                </a:solidFill>
                <a:effectLst/>
                <a:ea typeface="Times New Roman" panose="02020603050405020304" pitchFamily="18" charset="0"/>
                <a:cs typeface="Times New Roman" panose="02020603050405020304" pitchFamily="18" charset="0"/>
              </a:rPr>
              <a:t>.</a:t>
            </a:r>
            <a:endParaRPr lang="en-IN" dirty="0">
              <a:solidFill>
                <a:schemeClr val="tx1"/>
              </a:solidFill>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617797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60FED-3019-895E-C88C-6EC1F1DE33F6}"/>
              </a:ext>
            </a:extLst>
          </p:cNvPr>
          <p:cNvSpPr>
            <a:spLocks noGrp="1"/>
          </p:cNvSpPr>
          <p:nvPr>
            <p:ph type="title"/>
          </p:nvPr>
        </p:nvSpPr>
        <p:spPr/>
        <p:txBody>
          <a:bodyPr/>
          <a:lstStyle/>
          <a:p>
            <a:r>
              <a:rPr lang="en-IN" dirty="0"/>
              <a:t>CHALLENGES</a:t>
            </a:r>
          </a:p>
        </p:txBody>
      </p:sp>
      <p:sp>
        <p:nvSpPr>
          <p:cNvPr id="3" name="Content Placeholder 2">
            <a:extLst>
              <a:ext uri="{FF2B5EF4-FFF2-40B4-BE49-F238E27FC236}">
                <a16:creationId xmlns:a16="http://schemas.microsoft.com/office/drawing/2014/main" id="{9AB75B49-7DCD-253D-4F8C-5853F4FF7E60}"/>
              </a:ext>
            </a:extLst>
          </p:cNvPr>
          <p:cNvSpPr>
            <a:spLocks noGrp="1"/>
          </p:cNvSpPr>
          <p:nvPr>
            <p:ph idx="1"/>
          </p:nvPr>
        </p:nvSpPr>
        <p:spPr/>
        <p:txBody>
          <a:bodyPr/>
          <a:lstStyle/>
          <a:p>
            <a:endParaRPr lang="en-IN" sz="1800" dirty="0">
              <a:solidFill>
                <a:srgbClr val="000000"/>
              </a:solidFill>
              <a:effectLst/>
              <a:latin typeface="Times New Roman" panose="02020603050405020304" pitchFamily="18" charset="0"/>
              <a:ea typeface="Times New Roman" panose="02020603050405020304" pitchFamily="18" charset="0"/>
            </a:endParaRPr>
          </a:p>
          <a:p>
            <a:r>
              <a:rPr lang="en-IN" dirty="0">
                <a:solidFill>
                  <a:schemeClr val="tx1"/>
                </a:solidFill>
                <a:effectLst/>
                <a:ea typeface="Times New Roman" panose="02020603050405020304" pitchFamily="18" charset="0"/>
              </a:rPr>
              <a:t>Research on emotion detection on text pales in comparison to emotion detection, on facial expressions, body language, etc. The main reason is that textual data has many variables such as context, sarcasm, slang words, grammatically incorrect words, etc. This hinders any emotion detection model to a considerable extent. </a:t>
            </a:r>
          </a:p>
          <a:p>
            <a:endParaRPr lang="en-IN" dirty="0"/>
          </a:p>
        </p:txBody>
      </p:sp>
    </p:spTree>
    <p:extLst>
      <p:ext uri="{BB962C8B-B14F-4D97-AF65-F5344CB8AC3E}">
        <p14:creationId xmlns:p14="http://schemas.microsoft.com/office/powerpoint/2010/main" val="1231026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B600-AE17-1EEB-8724-12CF4462612C}"/>
              </a:ext>
            </a:extLst>
          </p:cNvPr>
          <p:cNvSpPr>
            <a:spLocks noGrp="1"/>
          </p:cNvSpPr>
          <p:nvPr>
            <p:ph type="title"/>
          </p:nvPr>
        </p:nvSpPr>
        <p:spPr/>
        <p:txBody>
          <a:bodyPr/>
          <a:lstStyle/>
          <a:p>
            <a:r>
              <a:rPr lang="en-IN" dirty="0"/>
              <a:t>FURTHER APPLICATIONS</a:t>
            </a:r>
          </a:p>
        </p:txBody>
      </p:sp>
      <p:sp>
        <p:nvSpPr>
          <p:cNvPr id="3" name="Content Placeholder 2">
            <a:extLst>
              <a:ext uri="{FF2B5EF4-FFF2-40B4-BE49-F238E27FC236}">
                <a16:creationId xmlns:a16="http://schemas.microsoft.com/office/drawing/2014/main" id="{61FD2DB1-ADBD-10F6-D094-199EF792AE6B}"/>
              </a:ext>
            </a:extLst>
          </p:cNvPr>
          <p:cNvSpPr>
            <a:spLocks noGrp="1"/>
          </p:cNvSpPr>
          <p:nvPr>
            <p:ph idx="1"/>
          </p:nvPr>
        </p:nvSpPr>
        <p:spPr/>
        <p:txBody>
          <a:bodyPr/>
          <a:lstStyle/>
          <a:p>
            <a:endParaRPr lang="en-IN" dirty="0"/>
          </a:p>
          <a:p>
            <a:r>
              <a:rPr lang="en-IN" dirty="0">
                <a:solidFill>
                  <a:schemeClr val="tx1"/>
                </a:solidFill>
                <a:effectLst/>
                <a:ea typeface="Times New Roman" panose="02020603050405020304" pitchFamily="18" charset="0"/>
              </a:rPr>
              <a:t>Even though the primary objective of our model was to gauge the emotions of people regarding covid-19, this emotion model can be utilized in a variety of domains to tackle difficult problems. It can be used in the field of mental health to detect signs of depression, sadness and so on. Furthermore, it can be integrated in chatbot applications to provide psychiatric counselling and support to patients and thereby play an enormous role in suicide prevention. It can be also used on social media sights to flag hate speech and racist content. This will greatly help in attenuating the problem of cyberbullying, which is becoming widespread nowadays.</a:t>
            </a:r>
          </a:p>
          <a:p>
            <a:endParaRPr lang="en-IN" dirty="0"/>
          </a:p>
        </p:txBody>
      </p:sp>
    </p:spTree>
    <p:extLst>
      <p:ext uri="{BB962C8B-B14F-4D97-AF65-F5344CB8AC3E}">
        <p14:creationId xmlns:p14="http://schemas.microsoft.com/office/powerpoint/2010/main" val="1998769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6B9-1F62-0BB9-DB9C-F19A96FC9408}"/>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D60DE570-9D60-1D30-B075-8FF333D29FBE}"/>
              </a:ext>
            </a:extLst>
          </p:cNvPr>
          <p:cNvSpPr>
            <a:spLocks noGrp="1"/>
          </p:cNvSpPr>
          <p:nvPr>
            <p:ph idx="1"/>
          </p:nvPr>
        </p:nvSpPr>
        <p:spPr/>
        <p:txBody>
          <a:bodyPr/>
          <a:lstStyle/>
          <a:p>
            <a:r>
              <a:rPr lang="en-IN" dirty="0">
                <a:solidFill>
                  <a:schemeClr val="tx1"/>
                </a:solidFill>
                <a:effectLst/>
                <a:ea typeface="Times New Roman" panose="02020603050405020304" pitchFamily="18" charset="0"/>
                <a:cs typeface="Times New Roman" panose="02020603050405020304" pitchFamily="18" charset="0"/>
              </a:rPr>
              <a:t>[1] M. A. Palomino and A. Padmanabhan Varma, "Any Publicity is Good Publicity: Positive, Negative and Neutral Tweets Can All Become Trends," 2020 39th International Conference of the Chilean Computer Science Society (SCCC), 2020, pp. 1-8, </a:t>
            </a:r>
            <a:r>
              <a:rPr lang="en-IN" dirty="0" err="1">
                <a:solidFill>
                  <a:schemeClr val="tx1"/>
                </a:solidFill>
                <a:effectLst/>
                <a:ea typeface="Times New Roman" panose="02020603050405020304" pitchFamily="18" charset="0"/>
                <a:cs typeface="Times New Roman" panose="02020603050405020304" pitchFamily="18" charset="0"/>
              </a:rPr>
              <a:t>doi</a:t>
            </a:r>
            <a:r>
              <a:rPr lang="en-IN" dirty="0">
                <a:solidFill>
                  <a:schemeClr val="tx1"/>
                </a:solidFill>
                <a:effectLst/>
                <a:ea typeface="Times New Roman" panose="02020603050405020304" pitchFamily="18" charset="0"/>
                <a:cs typeface="Times New Roman" panose="02020603050405020304" pitchFamily="18" charset="0"/>
              </a:rPr>
              <a:t>: 10.1109/SCCC51225.2020.9281266.</a:t>
            </a:r>
          </a:p>
          <a:p>
            <a:r>
              <a:rPr lang="en-IN" dirty="0">
                <a:solidFill>
                  <a:schemeClr val="tx1"/>
                </a:solidFill>
                <a:cs typeface="Times New Roman" panose="02020603050405020304" pitchFamily="18" charset="0"/>
              </a:rPr>
              <a:t>[2] N. </a:t>
            </a:r>
            <a:r>
              <a:rPr lang="en-IN" dirty="0" err="1">
                <a:solidFill>
                  <a:schemeClr val="tx1"/>
                </a:solidFill>
                <a:cs typeface="Times New Roman" panose="02020603050405020304" pitchFamily="18" charset="0"/>
              </a:rPr>
              <a:t>Colnerič</a:t>
            </a:r>
            <a:r>
              <a:rPr lang="en-IN" dirty="0">
                <a:solidFill>
                  <a:schemeClr val="tx1"/>
                </a:solidFill>
                <a:cs typeface="Times New Roman" panose="02020603050405020304" pitchFamily="18" charset="0"/>
              </a:rPr>
              <a:t> and J. </a:t>
            </a:r>
            <a:r>
              <a:rPr lang="en-IN" dirty="0" err="1">
                <a:solidFill>
                  <a:schemeClr val="tx1"/>
                </a:solidFill>
                <a:cs typeface="Times New Roman" panose="02020603050405020304" pitchFamily="18" charset="0"/>
              </a:rPr>
              <a:t>Demšar</a:t>
            </a:r>
            <a:r>
              <a:rPr lang="en-IN" dirty="0">
                <a:solidFill>
                  <a:schemeClr val="tx1"/>
                </a:solidFill>
                <a:cs typeface="Times New Roman" panose="02020603050405020304" pitchFamily="18" charset="0"/>
              </a:rPr>
              <a:t>, "Emotion Recognition on Twitter: Comparative Study and Training a Unison Model," in IEEE Transactions on Affective Computing, vol. 11, no. 3, pp. 433-446, 1 July-Sept. 2020, </a:t>
            </a:r>
            <a:r>
              <a:rPr lang="en-IN" dirty="0" err="1">
                <a:solidFill>
                  <a:schemeClr val="tx1"/>
                </a:solidFill>
                <a:cs typeface="Times New Roman" panose="02020603050405020304" pitchFamily="18" charset="0"/>
              </a:rPr>
              <a:t>doi</a:t>
            </a:r>
            <a:r>
              <a:rPr lang="en-IN" dirty="0">
                <a:solidFill>
                  <a:schemeClr val="tx1"/>
                </a:solidFill>
                <a:cs typeface="Times New Roman" panose="02020603050405020304" pitchFamily="18" charset="0"/>
              </a:rPr>
              <a:t>: 10.1109/TAFFC.2018.2807817.</a:t>
            </a:r>
          </a:p>
          <a:p>
            <a:r>
              <a:rPr lang="en-IN" dirty="0">
                <a:solidFill>
                  <a:schemeClr val="tx1"/>
                </a:solidFill>
                <a:cs typeface="Times New Roman" panose="02020603050405020304" pitchFamily="18" charset="0"/>
              </a:rPr>
              <a:t> </a:t>
            </a:r>
          </a:p>
          <a:p>
            <a:r>
              <a:rPr lang="en-IN" dirty="0">
                <a:solidFill>
                  <a:schemeClr val="tx1"/>
                </a:solidFill>
                <a:cs typeface="Times New Roman" panose="02020603050405020304" pitchFamily="18" charset="0"/>
              </a:rPr>
              <a:t>[3] Saravia, Elvis &amp; Liu, Hsien-Chi &amp; Huang, Yen-Hao &amp; Wu, </a:t>
            </a:r>
            <a:r>
              <a:rPr lang="en-IN" dirty="0" err="1">
                <a:solidFill>
                  <a:schemeClr val="tx1"/>
                </a:solidFill>
                <a:cs typeface="Times New Roman" panose="02020603050405020304" pitchFamily="18" charset="0"/>
              </a:rPr>
              <a:t>Junlin</a:t>
            </a:r>
            <a:r>
              <a:rPr lang="en-IN" dirty="0">
                <a:solidFill>
                  <a:schemeClr val="tx1"/>
                </a:solidFill>
                <a:cs typeface="Times New Roman" panose="02020603050405020304" pitchFamily="18" charset="0"/>
              </a:rPr>
              <a:t> &amp; Chen, Yi-Shin. (2018). CARER: Contextualized Affect Representations for Emotion Recognition. 3687-3697. 10.18653/v1/D18-1404.</a:t>
            </a:r>
          </a:p>
          <a:p>
            <a:endParaRPr lang="en-IN" dirty="0">
              <a:solidFill>
                <a:schemeClr val="tx1"/>
              </a:solidFill>
              <a:cs typeface="Times New Roman" panose="02020603050405020304" pitchFamily="18" charset="0"/>
            </a:endParaRPr>
          </a:p>
          <a:p>
            <a:endParaRPr lang="en-IN" dirty="0"/>
          </a:p>
        </p:txBody>
      </p:sp>
    </p:spTree>
    <p:extLst>
      <p:ext uri="{BB962C8B-B14F-4D97-AF65-F5344CB8AC3E}">
        <p14:creationId xmlns:p14="http://schemas.microsoft.com/office/powerpoint/2010/main" val="277159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28E2A-590D-EAEA-5D97-8533F9E54BBB}"/>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B9988D00-94BE-713D-B907-AA4C2DF3C259}"/>
              </a:ext>
            </a:extLst>
          </p:cNvPr>
          <p:cNvSpPr>
            <a:spLocks noGrp="1"/>
          </p:cNvSpPr>
          <p:nvPr>
            <p:ph idx="1"/>
          </p:nvPr>
        </p:nvSpPr>
        <p:spPr/>
        <p:txBody>
          <a:bodyPr/>
          <a:lstStyle/>
          <a:p>
            <a:endParaRPr lang="en-IN" dirty="0"/>
          </a:p>
          <a:p>
            <a:r>
              <a:rPr lang="en-IN" dirty="0">
                <a:solidFill>
                  <a:schemeClr val="tx1"/>
                </a:solidFill>
                <a:effectLst/>
                <a:ea typeface="Times New Roman" panose="02020603050405020304" pitchFamily="18" charset="0"/>
                <a:cs typeface="Times New Roman" panose="02020603050405020304" pitchFamily="18" charset="0"/>
              </a:rPr>
              <a:t>To compare and contrast the sentiment and emotions of two corpora of COVID-19 tweets using both lexicon-based approach and deep learning based approach.</a:t>
            </a:r>
            <a:endParaRPr lang="en-IN" dirty="0">
              <a:solidFill>
                <a:schemeClr val="tx1"/>
              </a:solidFill>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2014420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4C39-FB9D-3E07-14A5-C6398E4128E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DCE23D4-958A-3A1F-3150-65DE884DF9BC}"/>
              </a:ext>
            </a:extLst>
          </p:cNvPr>
          <p:cNvSpPr>
            <a:spLocks noGrp="1"/>
          </p:cNvSpPr>
          <p:nvPr>
            <p:ph idx="1"/>
          </p:nvPr>
        </p:nvSpPr>
        <p:spPr/>
        <p:txBody>
          <a:bodyPr/>
          <a:lstStyle/>
          <a:p>
            <a:endParaRPr lang="en-IN" dirty="0"/>
          </a:p>
          <a:p>
            <a:endParaRPr lang="en-IN" dirty="0"/>
          </a:p>
          <a:p>
            <a:endParaRPr lang="en-IN" dirty="0"/>
          </a:p>
          <a:p>
            <a:pPr algn="ctr"/>
            <a:r>
              <a:rPr lang="en-IN" sz="6600" dirty="0"/>
              <a:t>THANK YOU!</a:t>
            </a:r>
          </a:p>
        </p:txBody>
      </p:sp>
    </p:spTree>
    <p:extLst>
      <p:ext uri="{BB962C8B-B14F-4D97-AF65-F5344CB8AC3E}">
        <p14:creationId xmlns:p14="http://schemas.microsoft.com/office/powerpoint/2010/main" val="3545749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F2D6-BCAC-63BB-73B5-CDFB856909E6}"/>
              </a:ext>
            </a:extLst>
          </p:cNvPr>
          <p:cNvSpPr>
            <a:spLocks noGrp="1"/>
          </p:cNvSpPr>
          <p:nvPr>
            <p:ph type="title"/>
          </p:nvPr>
        </p:nvSpPr>
        <p:spPr/>
        <p:txBody>
          <a:bodyPr/>
          <a:lstStyle/>
          <a:p>
            <a:r>
              <a:rPr lang="en-IN" dirty="0"/>
              <a:t>STRATEGY</a:t>
            </a:r>
          </a:p>
        </p:txBody>
      </p:sp>
      <p:sp>
        <p:nvSpPr>
          <p:cNvPr id="3" name="Content Placeholder 2">
            <a:extLst>
              <a:ext uri="{FF2B5EF4-FFF2-40B4-BE49-F238E27FC236}">
                <a16:creationId xmlns:a16="http://schemas.microsoft.com/office/drawing/2014/main" id="{1BAEE63D-F9EC-0AA8-990A-9E0A19AB0924}"/>
              </a:ext>
            </a:extLst>
          </p:cNvPr>
          <p:cNvSpPr>
            <a:spLocks noGrp="1"/>
          </p:cNvSpPr>
          <p:nvPr>
            <p:ph idx="1"/>
          </p:nvPr>
        </p:nvSpPr>
        <p:spPr>
          <a:xfrm>
            <a:off x="1097280" y="1845734"/>
            <a:ext cx="10535920" cy="4656666"/>
          </a:xfrm>
        </p:spPr>
        <p:txBody>
          <a:bodyPr>
            <a:noAutofit/>
          </a:bodyPr>
          <a:lstStyle/>
          <a:p>
            <a:pPr marL="228600" indent="-6350" algn="just">
              <a:lnSpc>
                <a:spcPct val="107000"/>
              </a:lnSpc>
            </a:pPr>
            <a:endParaRPr lang="en-IN" sz="1600" dirty="0">
              <a:solidFill>
                <a:schemeClr val="tx1"/>
              </a:solidFill>
              <a:effectLst/>
              <a:ea typeface="Times New Roman" panose="02020603050405020304" pitchFamily="18" charset="0"/>
              <a:cs typeface="Times New Roman" panose="02020603050405020304" pitchFamily="18" charset="0"/>
            </a:endParaRPr>
          </a:p>
          <a:p>
            <a:pPr marL="228600" indent="-6350" algn="just">
              <a:lnSpc>
                <a:spcPct val="107000"/>
              </a:lnSpc>
            </a:pPr>
            <a:r>
              <a:rPr lang="en-IN" dirty="0">
                <a:solidFill>
                  <a:schemeClr val="tx1"/>
                </a:solidFill>
                <a:effectLst/>
                <a:ea typeface="Times New Roman" panose="02020603050405020304" pitchFamily="18" charset="0"/>
                <a:cs typeface="Times New Roman" panose="02020603050405020304" pitchFamily="18" charset="0"/>
              </a:rPr>
              <a:t>• To use Big Data and Data Mining concepts to collect a corpus of 265,000 tweets using </a:t>
            </a:r>
            <a:r>
              <a:rPr lang="en-IN" dirty="0" err="1">
                <a:solidFill>
                  <a:schemeClr val="tx1"/>
                </a:solidFill>
                <a:effectLst/>
                <a:ea typeface="Times New Roman" panose="02020603050405020304" pitchFamily="18" charset="0"/>
                <a:cs typeface="Times New Roman" panose="02020603050405020304" pitchFamily="18" charset="0"/>
              </a:rPr>
              <a:t>Tweepy</a:t>
            </a:r>
            <a:r>
              <a:rPr lang="en-IN" dirty="0">
                <a:solidFill>
                  <a:schemeClr val="tx1"/>
                </a:solidFill>
                <a:effectLst/>
                <a:ea typeface="Times New Roman" panose="02020603050405020304" pitchFamily="18" charset="0"/>
                <a:cs typeface="Times New Roman" panose="02020603050405020304" pitchFamily="18" charset="0"/>
              </a:rPr>
              <a:t>.</a:t>
            </a:r>
            <a:endParaRPr lang="en-IN" dirty="0">
              <a:solidFill>
                <a:schemeClr val="tx1"/>
              </a:solidFill>
              <a:effectLst/>
              <a:ea typeface="Times New Roman" panose="02020603050405020304" pitchFamily="18" charset="0"/>
            </a:endParaRPr>
          </a:p>
          <a:p>
            <a:pPr marL="228600" indent="-6350" algn="just">
              <a:lnSpc>
                <a:spcPct val="107000"/>
              </a:lnSpc>
            </a:pPr>
            <a:r>
              <a:rPr lang="en-IN" dirty="0">
                <a:solidFill>
                  <a:schemeClr val="tx1"/>
                </a:solidFill>
                <a:effectLst/>
                <a:ea typeface="Times New Roman" panose="02020603050405020304" pitchFamily="18" charset="0"/>
                <a:cs typeface="Times New Roman" panose="02020603050405020304" pitchFamily="18" charset="0"/>
              </a:rPr>
              <a:t>• To explore NLP concepts thoroughly and use the same to pre-process the tweets.</a:t>
            </a:r>
            <a:endParaRPr lang="en-IN" dirty="0">
              <a:solidFill>
                <a:schemeClr val="tx1"/>
              </a:solidFill>
              <a:effectLst/>
              <a:ea typeface="Times New Roman" panose="02020603050405020304" pitchFamily="18" charset="0"/>
            </a:endParaRPr>
          </a:p>
          <a:p>
            <a:pPr marL="228600" indent="-6350" algn="just">
              <a:lnSpc>
                <a:spcPct val="107000"/>
              </a:lnSpc>
              <a:spcAft>
                <a:spcPts val="15"/>
              </a:spcAft>
            </a:pPr>
            <a:r>
              <a:rPr lang="en-IN" dirty="0">
                <a:solidFill>
                  <a:schemeClr val="tx1"/>
                </a:solidFill>
                <a:effectLst/>
                <a:ea typeface="Times New Roman" panose="02020603050405020304" pitchFamily="18" charset="0"/>
                <a:cs typeface="Times New Roman" panose="02020603050405020304" pitchFamily="18" charset="0"/>
              </a:rPr>
              <a:t>• Performing Sentiment and Emotion Analysis using existing tools. </a:t>
            </a:r>
            <a:endParaRPr lang="en-IN" dirty="0">
              <a:solidFill>
                <a:schemeClr val="tx1"/>
              </a:solidFill>
              <a:effectLst/>
              <a:ea typeface="Times New Roman" panose="02020603050405020304" pitchFamily="18" charset="0"/>
            </a:endParaRPr>
          </a:p>
          <a:p>
            <a:pPr marL="228600" indent="-6350" algn="just">
              <a:lnSpc>
                <a:spcPct val="107000"/>
              </a:lnSpc>
            </a:pPr>
            <a:r>
              <a:rPr lang="en-IN" dirty="0">
                <a:solidFill>
                  <a:schemeClr val="tx1"/>
                </a:solidFill>
                <a:effectLst/>
                <a:ea typeface="Times New Roman" panose="02020603050405020304" pitchFamily="18" charset="0"/>
                <a:cs typeface="Times New Roman" panose="02020603050405020304" pitchFamily="18" charset="0"/>
              </a:rPr>
              <a:t>• To research extensively on deep learning/machine learning and experiment with different frameworks and train a bi-directional LSTM-RNN model using TensorFlow to predict emotions of tweets. </a:t>
            </a:r>
            <a:endParaRPr lang="en-IN" dirty="0">
              <a:solidFill>
                <a:schemeClr val="tx1"/>
              </a:solidFill>
              <a:effectLst/>
              <a:ea typeface="Times New Roman" panose="02020603050405020304" pitchFamily="18" charset="0"/>
            </a:endParaRPr>
          </a:p>
          <a:p>
            <a:pPr marL="228600" indent="-6350" algn="just">
              <a:lnSpc>
                <a:spcPct val="107000"/>
              </a:lnSpc>
            </a:pPr>
            <a:r>
              <a:rPr lang="en-IN" dirty="0">
                <a:solidFill>
                  <a:schemeClr val="tx1"/>
                </a:solidFill>
                <a:effectLst/>
                <a:ea typeface="Times New Roman" panose="02020603050405020304" pitchFamily="18" charset="0"/>
                <a:cs typeface="Times New Roman" panose="02020603050405020304" pitchFamily="18" charset="0"/>
              </a:rPr>
              <a:t>• Delving into the topic of hyper parameter tuning and constantly experimenting with numerous parameters to improve the accuracy and the performance of the model. </a:t>
            </a:r>
            <a:endParaRPr lang="en-IN" dirty="0">
              <a:solidFill>
                <a:schemeClr val="tx1"/>
              </a:solidFill>
              <a:effectLst/>
              <a:ea typeface="Times New Roman" panose="02020603050405020304" pitchFamily="18" charset="0"/>
            </a:endParaRPr>
          </a:p>
          <a:p>
            <a:pPr marL="228600" indent="-6350" algn="just">
              <a:lnSpc>
                <a:spcPct val="107000"/>
              </a:lnSpc>
              <a:spcAft>
                <a:spcPts val="15"/>
              </a:spcAft>
            </a:pPr>
            <a:r>
              <a:rPr lang="en-IN" dirty="0">
                <a:solidFill>
                  <a:schemeClr val="tx1"/>
                </a:solidFill>
                <a:effectLst/>
                <a:ea typeface="Times New Roman" panose="02020603050405020304" pitchFamily="18" charset="0"/>
                <a:cs typeface="Times New Roman" panose="02020603050405020304" pitchFamily="18" charset="0"/>
              </a:rPr>
              <a:t>• Producing numerous histograms, word clouds, etc using the matplotlib python package to effectively visualize the tweets.</a:t>
            </a:r>
            <a:endParaRPr lang="en-IN" dirty="0">
              <a:solidFill>
                <a:schemeClr val="tx1"/>
              </a:solidFill>
              <a:effectLst/>
              <a:ea typeface="Times New Roman" panose="02020603050405020304" pitchFamily="18" charset="0"/>
            </a:endParaRPr>
          </a:p>
          <a:p>
            <a:endParaRPr lang="en-IN" sz="1600" dirty="0"/>
          </a:p>
        </p:txBody>
      </p:sp>
    </p:spTree>
    <p:extLst>
      <p:ext uri="{BB962C8B-B14F-4D97-AF65-F5344CB8AC3E}">
        <p14:creationId xmlns:p14="http://schemas.microsoft.com/office/powerpoint/2010/main" val="1357770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7F06-E17B-ECE0-9E1E-7E485299C97B}"/>
              </a:ext>
            </a:extLst>
          </p:cNvPr>
          <p:cNvSpPr>
            <a:spLocks noGrp="1"/>
          </p:cNvSpPr>
          <p:nvPr>
            <p:ph type="title"/>
          </p:nvPr>
        </p:nvSpPr>
        <p:spPr/>
        <p:txBody>
          <a:bodyPr/>
          <a:lstStyle/>
          <a:p>
            <a:r>
              <a:rPr lang="en-IN" dirty="0"/>
              <a:t>Retrieving Tweets</a:t>
            </a:r>
          </a:p>
        </p:txBody>
      </p:sp>
      <p:sp>
        <p:nvSpPr>
          <p:cNvPr id="3" name="Content Placeholder 2">
            <a:extLst>
              <a:ext uri="{FF2B5EF4-FFF2-40B4-BE49-F238E27FC236}">
                <a16:creationId xmlns:a16="http://schemas.microsoft.com/office/drawing/2014/main" id="{4F93E9E7-8302-C0F2-F75C-84A8372035C8}"/>
              </a:ext>
            </a:extLst>
          </p:cNvPr>
          <p:cNvSpPr>
            <a:spLocks noGrp="1"/>
          </p:cNvSpPr>
          <p:nvPr>
            <p:ph idx="1"/>
          </p:nvPr>
        </p:nvSpPr>
        <p:spPr/>
        <p:txBody>
          <a:bodyPr/>
          <a:lstStyle/>
          <a:p>
            <a:endParaRPr lang="en-IN" dirty="0"/>
          </a:p>
          <a:p>
            <a:pPr algn="l"/>
            <a:r>
              <a:rPr lang="en-IN" dirty="0" err="1"/>
              <a:t>Tweepy</a:t>
            </a:r>
            <a:r>
              <a:rPr lang="en-IN" dirty="0"/>
              <a:t> a </a:t>
            </a:r>
            <a:r>
              <a:rPr lang="en-US" dirty="0"/>
              <a:t>simple and user-friendly python library for </a:t>
            </a:r>
            <a:r>
              <a:rPr lang="en-IN" dirty="0"/>
              <a:t>accessing the Twitter API was used to stream real time tweets. The tweets were filtered based on the language(</a:t>
            </a:r>
            <a:r>
              <a:rPr lang="en-US" b="0" i="0" u="none" strike="noStrike" baseline="0" dirty="0"/>
              <a:t>only English tweets were retrieved</a:t>
            </a:r>
            <a:r>
              <a:rPr lang="en-IN" dirty="0"/>
              <a:t>) and certain covid related hashtags.</a:t>
            </a:r>
          </a:p>
          <a:p>
            <a:pPr algn="l"/>
            <a:r>
              <a:rPr lang="en-US" b="1" i="0" u="none" strike="noStrike" baseline="0" dirty="0"/>
              <a:t>List of Hashtags used to filter the tweets</a:t>
            </a:r>
          </a:p>
          <a:p>
            <a:pPr algn="l"/>
            <a:r>
              <a:rPr lang="en-IN" b="0" i="0" u="none" strike="noStrike" baseline="0" dirty="0"/>
              <a:t>['#covid19','#longcovid','#coronavirus','#stayhome','#socialdistancing','#covid-</a:t>
            </a:r>
          </a:p>
          <a:p>
            <a:pPr algn="l"/>
            <a:r>
              <a:rPr lang="en-IN" b="0" i="0" u="none" strike="noStrike" baseline="0" dirty="0"/>
              <a:t>19','#covid2019','#coronavirusoutbreak', '#sarscov2', '#virus', '#</a:t>
            </a:r>
            <a:r>
              <a:rPr lang="en-IN" b="0" i="0" u="none" strike="noStrike" baseline="0" dirty="0" err="1"/>
              <a:t>covidisnotover</a:t>
            </a:r>
            <a:r>
              <a:rPr lang="en-IN" b="0" i="0" u="none" strike="noStrike" baseline="0" dirty="0"/>
              <a:t>',</a:t>
            </a:r>
          </a:p>
          <a:p>
            <a:pPr algn="l"/>
            <a:r>
              <a:rPr lang="en-IN" b="0" i="0" u="none" strike="noStrike" baseline="0" dirty="0"/>
              <a:t>'#</a:t>
            </a:r>
            <a:r>
              <a:rPr lang="en-IN" b="0" i="0" u="none" strike="noStrike" baseline="0" dirty="0" err="1"/>
              <a:t>covidvaccines</a:t>
            </a:r>
            <a:r>
              <a:rPr lang="en-IN" b="0" i="0" u="none" strike="noStrike" baseline="0" dirty="0"/>
              <a:t>','#vaccinated', '#</a:t>
            </a:r>
            <a:r>
              <a:rPr lang="en-IN" b="0" i="0" u="none" strike="noStrike" baseline="0" dirty="0" err="1"/>
              <a:t>longcovid</a:t>
            </a:r>
            <a:r>
              <a:rPr lang="en-IN" b="0" i="0" u="none" strike="noStrike" baseline="0" dirty="0"/>
              <a:t>', '#omicron', '#cases', '#covid', '#pandemic',</a:t>
            </a:r>
          </a:p>
          <a:p>
            <a:pPr algn="l"/>
            <a:r>
              <a:rPr lang="en-IN" b="0" i="0" u="none" strike="noStrike" baseline="0" dirty="0"/>
              <a:t>'#</a:t>
            </a:r>
            <a:r>
              <a:rPr lang="en-IN" b="0" i="0" u="none" strike="noStrike" baseline="0" dirty="0" err="1"/>
              <a:t>coronaviruspandemic</a:t>
            </a:r>
            <a:r>
              <a:rPr lang="en-IN" b="0" i="0" u="none" strike="noStrike" baseline="0" dirty="0"/>
              <a:t>', '#mask', '#</a:t>
            </a:r>
            <a:r>
              <a:rPr lang="en-IN" b="0" i="0" u="none" strike="noStrike" baseline="0" dirty="0" err="1"/>
              <a:t>deltacron</a:t>
            </a:r>
            <a:r>
              <a:rPr lang="en-IN" b="0" i="0" u="none" strike="noStrike" baseline="0" dirty="0"/>
              <a:t>', '#covidiots']</a:t>
            </a:r>
            <a:endParaRPr lang="en-IN" dirty="0"/>
          </a:p>
        </p:txBody>
      </p:sp>
    </p:spTree>
    <p:extLst>
      <p:ext uri="{BB962C8B-B14F-4D97-AF65-F5344CB8AC3E}">
        <p14:creationId xmlns:p14="http://schemas.microsoft.com/office/powerpoint/2010/main" val="215330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4350-7B48-11FE-2BC1-D481619C1A22}"/>
              </a:ext>
            </a:extLst>
          </p:cNvPr>
          <p:cNvSpPr>
            <a:spLocks noGrp="1"/>
          </p:cNvSpPr>
          <p:nvPr>
            <p:ph type="title"/>
          </p:nvPr>
        </p:nvSpPr>
        <p:spPr/>
        <p:txBody>
          <a:bodyPr/>
          <a:lstStyle/>
          <a:p>
            <a:r>
              <a:rPr lang="en-IN" b="1" dirty="0">
                <a:solidFill>
                  <a:schemeClr val="tx1"/>
                </a:solidFill>
                <a:effectLst/>
                <a:latin typeface="+mn-lt"/>
                <a:ea typeface="Times New Roman" panose="02020603050405020304" pitchFamily="18" charset="0"/>
                <a:cs typeface="Times New Roman" panose="02020603050405020304" pitchFamily="18" charset="0"/>
              </a:rPr>
              <a:t>Explanation of Corpora used in Project</a:t>
            </a:r>
            <a:br>
              <a:rPr lang="en-IN"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0807AD0-39FB-2D26-1507-D1EE912953C5}"/>
              </a:ext>
            </a:extLst>
          </p:cNvPr>
          <p:cNvSpPr>
            <a:spLocks noGrp="1"/>
          </p:cNvSpPr>
          <p:nvPr>
            <p:ph idx="1"/>
          </p:nvPr>
        </p:nvSpPr>
        <p:spPr/>
        <p:txBody>
          <a:bodyPr>
            <a:normAutofit/>
          </a:bodyPr>
          <a:lstStyle/>
          <a:p>
            <a:endParaRPr lang="en-IN" dirty="0">
              <a:solidFill>
                <a:schemeClr val="tx1"/>
              </a:solidFill>
              <a:effectLst/>
              <a:ea typeface="Times New Roman" panose="02020603050405020304" pitchFamily="18" charset="0"/>
            </a:endParaRPr>
          </a:p>
          <a:p>
            <a:r>
              <a:rPr lang="en-IN" dirty="0">
                <a:solidFill>
                  <a:schemeClr val="tx1"/>
                </a:solidFill>
                <a:effectLst/>
                <a:ea typeface="Times New Roman" panose="02020603050405020304" pitchFamily="18" charset="0"/>
              </a:rPr>
              <a:t>The tweet collection commenced on the 24</a:t>
            </a:r>
            <a:r>
              <a:rPr lang="en-IN" baseline="30000" dirty="0">
                <a:solidFill>
                  <a:schemeClr val="tx1"/>
                </a:solidFill>
                <a:effectLst/>
                <a:ea typeface="Times New Roman" panose="02020603050405020304" pitchFamily="18" charset="0"/>
              </a:rPr>
              <a:t>th</a:t>
            </a:r>
            <a:r>
              <a:rPr lang="en-IN" dirty="0">
                <a:solidFill>
                  <a:schemeClr val="tx1"/>
                </a:solidFill>
                <a:effectLst/>
                <a:ea typeface="Times New Roman" panose="02020603050405020304" pitchFamily="18" charset="0"/>
              </a:rPr>
              <a:t> of March, 2022 at 23:30 GMT and stopped on the 29</a:t>
            </a:r>
            <a:r>
              <a:rPr lang="en-IN" baseline="30000" dirty="0">
                <a:solidFill>
                  <a:schemeClr val="tx1"/>
                </a:solidFill>
                <a:effectLst/>
                <a:ea typeface="Times New Roman" panose="02020603050405020304" pitchFamily="18" charset="0"/>
              </a:rPr>
              <a:t>th</a:t>
            </a:r>
            <a:r>
              <a:rPr lang="en-IN" dirty="0">
                <a:solidFill>
                  <a:schemeClr val="tx1"/>
                </a:solidFill>
                <a:effectLst/>
                <a:ea typeface="Times New Roman" panose="02020603050405020304" pitchFamily="18" charset="0"/>
              </a:rPr>
              <a:t> of March, 2022 at 00:30 GMT. </a:t>
            </a:r>
            <a:r>
              <a:rPr lang="en-IN" dirty="0">
                <a:solidFill>
                  <a:schemeClr val="tx1"/>
                </a:solidFill>
                <a:ea typeface="Times New Roman" panose="02020603050405020304" pitchFamily="18" charset="0"/>
              </a:rPr>
              <a:t>T</a:t>
            </a:r>
            <a:r>
              <a:rPr lang="en-IN" dirty="0">
                <a:solidFill>
                  <a:schemeClr val="tx1"/>
                </a:solidFill>
                <a:effectLst/>
                <a:ea typeface="Times New Roman" panose="02020603050405020304" pitchFamily="18" charset="0"/>
              </a:rPr>
              <a:t>he total duration of tweet collection was ninety-six hours and a total of 265,108 tweets were collected.</a:t>
            </a:r>
          </a:p>
          <a:p>
            <a:r>
              <a:rPr lang="en-IN" dirty="0">
                <a:solidFill>
                  <a:schemeClr val="tx1"/>
                </a:solidFill>
              </a:rPr>
              <a:t>The corpus of tweets collected by Palomino and Varma on </a:t>
            </a:r>
            <a:r>
              <a:rPr lang="en-IN" dirty="0">
                <a:solidFill>
                  <a:schemeClr val="tx1"/>
                </a:solidFill>
                <a:effectLst/>
                <a:ea typeface="Times New Roman" panose="02020603050405020304" pitchFamily="18" charset="0"/>
              </a:rPr>
              <a:t>22nd April 2020 from 15:30 to 19:30 (GMT) are also taken into account. Nearly two years have passed and it is not unreasonable to assume that the public sentiment towards the covid pandemic has changed. We aim to compare and contrast the sentiment of the tweets collected two years ago and as of now and see if there is any change.</a:t>
            </a:r>
            <a:endParaRPr lang="en-IN" dirty="0">
              <a:solidFill>
                <a:schemeClr val="tx1"/>
              </a:solidFill>
            </a:endParaRPr>
          </a:p>
        </p:txBody>
      </p:sp>
    </p:spTree>
    <p:extLst>
      <p:ext uri="{BB962C8B-B14F-4D97-AF65-F5344CB8AC3E}">
        <p14:creationId xmlns:p14="http://schemas.microsoft.com/office/powerpoint/2010/main" val="911560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BE32-2B27-41AD-F925-C28BFE9CDCEC}"/>
              </a:ext>
            </a:extLst>
          </p:cNvPr>
          <p:cNvSpPr>
            <a:spLocks noGrp="1"/>
          </p:cNvSpPr>
          <p:nvPr>
            <p:ph type="title"/>
          </p:nvPr>
        </p:nvSpPr>
        <p:spPr/>
        <p:txBody>
          <a:bodyPr/>
          <a:lstStyle/>
          <a:p>
            <a:r>
              <a:rPr lang="en-IN" dirty="0"/>
              <a:t>Hashtag Distribution</a:t>
            </a:r>
          </a:p>
        </p:txBody>
      </p:sp>
      <p:graphicFrame>
        <p:nvGraphicFramePr>
          <p:cNvPr id="5" name="Content Placeholder 4">
            <a:extLst>
              <a:ext uri="{FF2B5EF4-FFF2-40B4-BE49-F238E27FC236}">
                <a16:creationId xmlns:a16="http://schemas.microsoft.com/office/drawing/2014/main" id="{106201C7-0CDC-335A-568F-2A99A2D3FB02}"/>
              </a:ext>
            </a:extLst>
          </p:cNvPr>
          <p:cNvGraphicFramePr>
            <a:graphicFrameLocks noGrp="1"/>
          </p:cNvGraphicFramePr>
          <p:nvPr>
            <p:ph idx="1"/>
            <p:extLst>
              <p:ext uri="{D42A27DB-BD31-4B8C-83A1-F6EECF244321}">
                <p14:modId xmlns:p14="http://schemas.microsoft.com/office/powerpoint/2010/main" val="987590114"/>
              </p:ext>
            </p:extLst>
          </p:nvPr>
        </p:nvGraphicFramePr>
        <p:xfrm>
          <a:off x="3648891" y="2290353"/>
          <a:ext cx="4737463" cy="3387636"/>
        </p:xfrm>
        <a:graphic>
          <a:graphicData uri="http://schemas.openxmlformats.org/drawingml/2006/table">
            <a:tbl>
              <a:tblPr firstRow="1" firstCol="1" bandRow="1">
                <a:tableStyleId>{5C22544A-7EE6-4342-B048-85BDC9FD1C3A}</a:tableStyleId>
              </a:tblPr>
              <a:tblGrid>
                <a:gridCol w="2177504">
                  <a:extLst>
                    <a:ext uri="{9D8B030D-6E8A-4147-A177-3AD203B41FA5}">
                      <a16:colId xmlns:a16="http://schemas.microsoft.com/office/drawing/2014/main" val="2634070566"/>
                    </a:ext>
                  </a:extLst>
                </a:gridCol>
                <a:gridCol w="2559959">
                  <a:extLst>
                    <a:ext uri="{9D8B030D-6E8A-4147-A177-3AD203B41FA5}">
                      <a16:colId xmlns:a16="http://schemas.microsoft.com/office/drawing/2014/main" val="3445626379"/>
                    </a:ext>
                  </a:extLst>
                </a:gridCol>
              </a:tblGrid>
              <a:tr h="282303">
                <a:tc>
                  <a:txBody>
                    <a:bodyPr/>
                    <a:lstStyle/>
                    <a:p>
                      <a:pPr marL="9525" indent="-6350" algn="ctr">
                        <a:lnSpc>
                          <a:spcPct val="107000"/>
                        </a:lnSpc>
                        <a:spcAft>
                          <a:spcPts val="15"/>
                        </a:spcAft>
                      </a:pPr>
                      <a:r>
                        <a:rPr lang="en-IN" sz="1150">
                          <a:effectLst/>
                        </a:rPr>
                        <a:t>Hashtag </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7620" indent="-6350" algn="ctr">
                        <a:lnSpc>
                          <a:spcPct val="107000"/>
                        </a:lnSpc>
                        <a:spcAft>
                          <a:spcPts val="15"/>
                        </a:spcAft>
                      </a:pPr>
                      <a:r>
                        <a:rPr lang="en-IN" sz="1150">
                          <a:effectLst/>
                        </a:rPr>
                        <a:t>No. of Tweets </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3288182242"/>
                  </a:ext>
                </a:extLst>
              </a:tr>
              <a:tr h="282303">
                <a:tc>
                  <a:txBody>
                    <a:bodyPr/>
                    <a:lstStyle/>
                    <a:p>
                      <a:pPr marL="1905" indent="-6350" algn="ctr">
                        <a:lnSpc>
                          <a:spcPct val="107000"/>
                        </a:lnSpc>
                        <a:spcAft>
                          <a:spcPts val="15"/>
                        </a:spcAft>
                      </a:pPr>
                      <a:r>
                        <a:rPr lang="en-IN" sz="1150">
                          <a:effectLst/>
                        </a:rPr>
                        <a:t>#covid19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238,432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4241188915"/>
                  </a:ext>
                </a:extLst>
              </a:tr>
              <a:tr h="282303">
                <a:tc>
                  <a:txBody>
                    <a:bodyPr/>
                    <a:lstStyle/>
                    <a:p>
                      <a:pPr marL="1905" indent="-6350" algn="ctr">
                        <a:lnSpc>
                          <a:spcPct val="107000"/>
                        </a:lnSpc>
                        <a:spcAft>
                          <a:spcPts val="15"/>
                        </a:spcAft>
                      </a:pPr>
                      <a:r>
                        <a:rPr lang="en-IN" sz="1150">
                          <a:effectLst/>
                        </a:rPr>
                        <a:t>#coronavirus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116,557</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4284395203"/>
                  </a:ext>
                </a:extLst>
              </a:tr>
              <a:tr h="282303">
                <a:tc>
                  <a:txBody>
                    <a:bodyPr/>
                    <a:lstStyle/>
                    <a:p>
                      <a:pPr marL="1905" indent="-6350" algn="ctr">
                        <a:lnSpc>
                          <a:spcPct val="107000"/>
                        </a:lnSpc>
                        <a:spcAft>
                          <a:spcPts val="15"/>
                        </a:spcAft>
                      </a:pPr>
                      <a:r>
                        <a:rPr lang="en-IN" sz="1150">
                          <a:effectLst/>
                        </a:rPr>
                        <a:t>#stayhome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31,820</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1301894477"/>
                  </a:ext>
                </a:extLst>
              </a:tr>
              <a:tr h="282303">
                <a:tc>
                  <a:txBody>
                    <a:bodyPr/>
                    <a:lstStyle/>
                    <a:p>
                      <a:pPr marL="1905" indent="-6350" algn="ctr">
                        <a:lnSpc>
                          <a:spcPct val="107000"/>
                        </a:lnSpc>
                        <a:spcAft>
                          <a:spcPts val="15"/>
                        </a:spcAft>
                      </a:pPr>
                      <a:r>
                        <a:rPr lang="en-IN" sz="1150">
                          <a:effectLst/>
                        </a:rPr>
                        <a:t>#covid_19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11,068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3100244594"/>
                  </a:ext>
                </a:extLst>
              </a:tr>
              <a:tr h="282303">
                <a:tc>
                  <a:txBody>
                    <a:bodyPr/>
                    <a:lstStyle/>
                    <a:p>
                      <a:pPr marL="1905" indent="-6350" algn="ctr">
                        <a:lnSpc>
                          <a:spcPct val="107000"/>
                        </a:lnSpc>
                        <a:spcAft>
                          <a:spcPts val="15"/>
                        </a:spcAft>
                      </a:pPr>
                      <a:r>
                        <a:rPr lang="en-IN" sz="1150">
                          <a:effectLst/>
                        </a:rPr>
                        <a:t>#socialdistancing</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6510</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130489918"/>
                  </a:ext>
                </a:extLst>
              </a:tr>
              <a:tr h="282303">
                <a:tc>
                  <a:txBody>
                    <a:bodyPr/>
                    <a:lstStyle/>
                    <a:p>
                      <a:pPr marL="1905" indent="-6350" algn="ctr">
                        <a:lnSpc>
                          <a:spcPct val="107000"/>
                        </a:lnSpc>
                        <a:spcAft>
                          <a:spcPts val="15"/>
                        </a:spcAft>
                      </a:pPr>
                      <a:r>
                        <a:rPr lang="en-IN" sz="1150">
                          <a:effectLst/>
                        </a:rPr>
                        <a:t>#covid-19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4636</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615681091"/>
                  </a:ext>
                </a:extLst>
              </a:tr>
              <a:tr h="282303">
                <a:tc>
                  <a:txBody>
                    <a:bodyPr/>
                    <a:lstStyle/>
                    <a:p>
                      <a:pPr marL="1905" indent="-6350" algn="ctr">
                        <a:lnSpc>
                          <a:spcPct val="107000"/>
                        </a:lnSpc>
                        <a:spcAft>
                          <a:spcPts val="15"/>
                        </a:spcAft>
                      </a:pPr>
                      <a:r>
                        <a:rPr lang="en-IN" sz="1150">
                          <a:effectLst/>
                        </a:rPr>
                        <a:t>#covid2019</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2341</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3871632773"/>
                  </a:ext>
                </a:extLst>
              </a:tr>
              <a:tr h="282303">
                <a:tc>
                  <a:txBody>
                    <a:bodyPr/>
                    <a:lstStyle/>
                    <a:p>
                      <a:pPr marL="1905" indent="-6350" algn="ctr">
                        <a:lnSpc>
                          <a:spcPct val="107000"/>
                        </a:lnSpc>
                        <a:spcAft>
                          <a:spcPts val="15"/>
                        </a:spcAft>
                      </a:pPr>
                      <a:r>
                        <a:rPr lang="en-IN" sz="1150">
                          <a:effectLst/>
                        </a:rPr>
                        <a:t>#flattenthecurve</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2124</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3732435766"/>
                  </a:ext>
                </a:extLst>
              </a:tr>
              <a:tr h="282303">
                <a:tc>
                  <a:txBody>
                    <a:bodyPr/>
                    <a:lstStyle/>
                    <a:p>
                      <a:pPr marL="1905" indent="-6350" algn="ctr">
                        <a:lnSpc>
                          <a:spcPct val="107000"/>
                        </a:lnSpc>
                        <a:spcAft>
                          <a:spcPts val="15"/>
                        </a:spcAft>
                      </a:pPr>
                      <a:r>
                        <a:rPr lang="en-IN" sz="1150">
                          <a:effectLst/>
                        </a:rPr>
                        <a:t>#coronavirusoutbreak</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302260" indent="-6350" algn="ctr">
                        <a:lnSpc>
                          <a:spcPct val="107000"/>
                        </a:lnSpc>
                        <a:spcAft>
                          <a:spcPts val="15"/>
                        </a:spcAft>
                      </a:pPr>
                      <a:r>
                        <a:rPr lang="en-IN" sz="1150">
                          <a:effectLst/>
                        </a:rPr>
                        <a:t>2058</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4275993236"/>
                  </a:ext>
                </a:extLst>
              </a:tr>
              <a:tr h="282303">
                <a:tc>
                  <a:txBody>
                    <a:bodyPr/>
                    <a:lstStyle/>
                    <a:p>
                      <a:pPr marL="2540" indent="-6350" algn="ctr">
                        <a:lnSpc>
                          <a:spcPct val="107000"/>
                        </a:lnSpc>
                        <a:spcAft>
                          <a:spcPts val="15"/>
                        </a:spcAft>
                      </a:pPr>
                      <a:r>
                        <a:rPr lang="en-IN" sz="1150">
                          <a:effectLst/>
                        </a:rPr>
                        <a:t>#sarscov2</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635" indent="-6350" algn="ctr">
                        <a:lnSpc>
                          <a:spcPct val="107000"/>
                        </a:lnSpc>
                        <a:spcAft>
                          <a:spcPts val="15"/>
                        </a:spcAft>
                      </a:pPr>
                      <a:r>
                        <a:rPr lang="en-IN" sz="1150" dirty="0">
                          <a:effectLst/>
                        </a:rPr>
                        <a:t>         1861</a:t>
                      </a:r>
                      <a:endParaRPr lang="en-IN"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3334875591"/>
                  </a:ext>
                </a:extLst>
              </a:tr>
              <a:tr h="282303">
                <a:tc>
                  <a:txBody>
                    <a:bodyPr/>
                    <a:lstStyle/>
                    <a:p>
                      <a:pPr marL="2540" indent="-6350" algn="ctr">
                        <a:lnSpc>
                          <a:spcPct val="107000"/>
                        </a:lnSpc>
                        <a:spcAft>
                          <a:spcPts val="15"/>
                        </a:spcAft>
                      </a:pPr>
                      <a:r>
                        <a:rPr lang="en-IN" sz="1150">
                          <a:effectLst/>
                        </a:rPr>
                        <a:t>#virus</a:t>
                      </a:r>
                      <a:endParaRPr lang="en-IN" sz="12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tc>
                  <a:txBody>
                    <a:bodyPr/>
                    <a:lstStyle/>
                    <a:p>
                      <a:pPr marL="635" indent="-6350" algn="ctr">
                        <a:lnSpc>
                          <a:spcPct val="107000"/>
                        </a:lnSpc>
                        <a:spcAft>
                          <a:spcPts val="15"/>
                        </a:spcAft>
                      </a:pPr>
                      <a:r>
                        <a:rPr lang="en-IN" sz="1150" dirty="0">
                          <a:effectLst/>
                        </a:rPr>
                        <a:t>         1211</a:t>
                      </a:r>
                      <a:endParaRPr lang="en-IN"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63500" marR="73025" marT="31750" marB="0"/>
                </a:tc>
                <a:extLst>
                  <a:ext uri="{0D108BD9-81ED-4DB2-BD59-A6C34878D82A}">
                    <a16:rowId xmlns:a16="http://schemas.microsoft.com/office/drawing/2014/main" val="1128656736"/>
                  </a:ext>
                </a:extLst>
              </a:tr>
            </a:tbl>
          </a:graphicData>
        </a:graphic>
      </p:graphicFrame>
    </p:spTree>
    <p:extLst>
      <p:ext uri="{BB962C8B-B14F-4D97-AF65-F5344CB8AC3E}">
        <p14:creationId xmlns:p14="http://schemas.microsoft.com/office/powerpoint/2010/main" val="306171248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docProps/app.xml><?xml version="1.0" encoding="utf-8"?>
<Properties xmlns="http://schemas.openxmlformats.org/officeDocument/2006/extended-properties" xmlns:vt="http://schemas.openxmlformats.org/officeDocument/2006/docPropsVTypes">
  <Template>TM02900769[[fn=Retrospect]]</Template>
  <TotalTime>4286</TotalTime>
  <Words>3023</Words>
  <Application>Microsoft Office PowerPoint</Application>
  <PresentationFormat>Widescreen</PresentationFormat>
  <Paragraphs>342</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Calibri</vt:lpstr>
      <vt:lpstr>Calibri Light</vt:lpstr>
      <vt:lpstr>Times New Roman</vt:lpstr>
      <vt:lpstr>Retrospect</vt:lpstr>
      <vt:lpstr> FINAL REVIEW   Twitter Emotion Analysis – An LSTM Approach </vt:lpstr>
      <vt:lpstr>ABSTRACT</vt:lpstr>
      <vt:lpstr>INTRODUCTION</vt:lpstr>
      <vt:lpstr>MOTIVATION</vt:lpstr>
      <vt:lpstr>OBJECTIVE</vt:lpstr>
      <vt:lpstr>STRATEGY</vt:lpstr>
      <vt:lpstr>Retrieving Tweets</vt:lpstr>
      <vt:lpstr>Explanation of Corpora used in Project </vt:lpstr>
      <vt:lpstr>Hashtag Distribution</vt:lpstr>
      <vt:lpstr>Tweet Distribution over Time</vt:lpstr>
      <vt:lpstr>Hashtag Distribution</vt:lpstr>
      <vt:lpstr>Tweet Distribution over Time</vt:lpstr>
      <vt:lpstr>SENTIMENT ANALYSIS</vt:lpstr>
      <vt:lpstr>EMOTION DETECTION</vt:lpstr>
      <vt:lpstr>EMOTION DETECTION </vt:lpstr>
      <vt:lpstr>TECHNICAL SPECIFICATIONS</vt:lpstr>
      <vt:lpstr>TECHNICAL SPECIFICATIONS</vt:lpstr>
      <vt:lpstr>Deep Learning Bi-Directional RNN-LSTM</vt:lpstr>
      <vt:lpstr>RNN</vt:lpstr>
      <vt:lpstr>LSTM</vt:lpstr>
      <vt:lpstr>Pre-Processing Block</vt:lpstr>
      <vt:lpstr>PowerPoint Presentation</vt:lpstr>
      <vt:lpstr>Training Data</vt:lpstr>
      <vt:lpstr>Model Design </vt:lpstr>
      <vt:lpstr>MODEL SUMMARY</vt:lpstr>
      <vt:lpstr>SCHEDULE TASKS AND MILESTONES</vt:lpstr>
      <vt:lpstr>SCHEDULE TASKS AND MILESTONES</vt:lpstr>
      <vt:lpstr>RESULTS</vt:lpstr>
      <vt:lpstr>Cumulative distribution of the probabilities of each of Ekman’s emotions.</vt:lpstr>
      <vt:lpstr>Cumulative distribution of the probabilities of each of Plutchik’s emotions.</vt:lpstr>
      <vt:lpstr>Cumulative distribution of the probabilities of each emotion in Text2Emotion.</vt:lpstr>
      <vt:lpstr>Cumulative distribution of the probabilities of each of POMS’s emotions.</vt:lpstr>
      <vt:lpstr>Frequency distribution of tweets according to TextBlob.</vt:lpstr>
      <vt:lpstr>Frequency distribution of tweets according to VADER.</vt:lpstr>
      <vt:lpstr>Frequency distribution of tweets according to SentiStrength.</vt:lpstr>
      <vt:lpstr>Frequency distribution of tweets by emotions classified by LSTM Model.</vt:lpstr>
      <vt:lpstr>TF-IDF  Score 2020</vt:lpstr>
      <vt:lpstr>TF-IDF  Score 2022</vt:lpstr>
      <vt:lpstr>WordCloud 2020</vt:lpstr>
      <vt:lpstr>WordCloud 2022</vt:lpstr>
      <vt:lpstr>Train vs Validation Accuracy</vt:lpstr>
      <vt:lpstr>Performance Metrics</vt:lpstr>
      <vt:lpstr>Confusion Matrix</vt:lpstr>
      <vt:lpstr>CONCLUSION</vt:lpstr>
      <vt:lpstr>CONCLUSION</vt:lpstr>
      <vt:lpstr>AREAS FOR IMPROVEMENT</vt:lpstr>
      <vt:lpstr>CHALLENGES</vt:lpstr>
      <vt:lpstr>FURTHER APPLICATIONS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REVIEW Twitter Emotion Analysis – An LSTM Approach</dc:title>
  <dc:creator>Rohan Allen</dc:creator>
  <cp:lastModifiedBy>Rohan Allen</cp:lastModifiedBy>
  <cp:revision>50</cp:revision>
  <dcterms:created xsi:type="dcterms:W3CDTF">2022-06-19T13:22:23Z</dcterms:created>
  <dcterms:modified xsi:type="dcterms:W3CDTF">2022-07-07T12:25:08Z</dcterms:modified>
</cp:coreProperties>
</file>